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822" r:id="rId3"/>
  </p:sldMasterIdLst>
  <p:sldIdLst>
    <p:sldId id="258" r:id="rId4"/>
    <p:sldId id="260" r:id="rId5"/>
    <p:sldId id="259" r:id="rId6"/>
    <p:sldId id="266" r:id="rId7"/>
    <p:sldId id="267" r:id="rId8"/>
    <p:sldId id="263" r:id="rId9"/>
    <p:sldId id="261" r:id="rId10"/>
    <p:sldId id="262" r:id="rId11"/>
    <p:sldId id="268" r:id="rId12"/>
    <p:sldId id="270" r:id="rId13"/>
    <p:sldId id="271" r:id="rId14"/>
    <p:sldId id="272" r:id="rId15"/>
    <p:sldId id="273" r:id="rId16"/>
    <p:sldId id="274" r:id="rId17"/>
    <p:sldId id="265" r:id="rId18"/>
    <p:sldId id="277" r:id="rId19"/>
    <p:sldId id="278" r:id="rId20"/>
    <p:sldId id="279" r:id="rId21"/>
    <p:sldId id="280" r:id="rId22"/>
    <p:sldId id="281" r:id="rId23"/>
    <p:sldId id="264" r:id="rId24"/>
    <p:sldId id="276" r:id="rId25"/>
    <p:sldId id="256" r:id="rId26"/>
    <p:sldId id="25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1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6F0866-3790-4CAA-AC8D-253C47AB3365}" type="doc">
      <dgm:prSet loTypeId="urn:microsoft.com/office/officeart/2008/layout/HorizontalMultiLevelHierarchy" loCatId="hierarchy" qsTypeId="urn:microsoft.com/office/officeart/2005/8/quickstyle/simple1" qsCatId="simple" csTypeId="urn:microsoft.com/office/officeart/2005/8/colors/accent5_1" csCatId="accent5" phldr="1"/>
      <dgm:spPr/>
      <dgm:t>
        <a:bodyPr/>
        <a:lstStyle/>
        <a:p>
          <a:endParaRPr lang="en-IN"/>
        </a:p>
      </dgm:t>
    </dgm:pt>
    <dgm:pt modelId="{F4817D5E-90EF-440A-8459-4861B6C4C1E8}">
      <dgm:prSet phldrT="[Text]"/>
      <dgm:spPr/>
      <dgm:t>
        <a:bodyPr/>
        <a:lstStyle/>
        <a:p>
          <a:r>
            <a:rPr lang="en-US" dirty="0"/>
            <a:t>SOCIAL DISTANCING DETECTION</a:t>
          </a:r>
          <a:endParaRPr lang="en-IN" dirty="0"/>
        </a:p>
      </dgm:t>
    </dgm:pt>
    <dgm:pt modelId="{F3A19DD1-210F-4E40-8550-8DA15F6D7125}" type="parTrans" cxnId="{6DCF94EF-6A32-4AAE-8601-0C7066E38E5B}">
      <dgm:prSet/>
      <dgm:spPr/>
      <dgm:t>
        <a:bodyPr/>
        <a:lstStyle/>
        <a:p>
          <a:endParaRPr lang="en-IN"/>
        </a:p>
      </dgm:t>
    </dgm:pt>
    <dgm:pt modelId="{57905C74-D534-4EEC-8380-587A78CE4F29}" type="sibTrans" cxnId="{6DCF94EF-6A32-4AAE-8601-0C7066E38E5B}">
      <dgm:prSet/>
      <dgm:spPr/>
      <dgm:t>
        <a:bodyPr/>
        <a:lstStyle/>
        <a:p>
          <a:endParaRPr lang="en-IN"/>
        </a:p>
      </dgm:t>
    </dgm:pt>
    <dgm:pt modelId="{8792D399-FB75-4244-A882-BEF63DB7AE4A}">
      <dgm:prSet phldrT="[Text]"/>
      <dgm:spPr/>
      <dgm:t>
        <a:bodyPr/>
        <a:lstStyle/>
        <a:p>
          <a:r>
            <a:rPr lang="en-US" dirty="0"/>
            <a:t>OBJECT DETECTION ALGORITHM</a:t>
          </a:r>
          <a:endParaRPr lang="en-IN" dirty="0"/>
        </a:p>
      </dgm:t>
    </dgm:pt>
    <dgm:pt modelId="{1DAFD259-858C-4FDE-8B5F-8245F5F0437D}" type="parTrans" cxnId="{B4A77937-C155-4DD6-950A-148B8560B216}">
      <dgm:prSet/>
      <dgm:spPr/>
      <dgm:t>
        <a:bodyPr/>
        <a:lstStyle/>
        <a:p>
          <a:endParaRPr lang="en-IN"/>
        </a:p>
      </dgm:t>
    </dgm:pt>
    <dgm:pt modelId="{45502B1F-31DB-4403-9CFF-77370F327A4C}" type="sibTrans" cxnId="{B4A77937-C155-4DD6-950A-148B8560B216}">
      <dgm:prSet/>
      <dgm:spPr/>
      <dgm:t>
        <a:bodyPr/>
        <a:lstStyle/>
        <a:p>
          <a:endParaRPr lang="en-IN"/>
        </a:p>
      </dgm:t>
    </dgm:pt>
    <dgm:pt modelId="{C5ED5760-3121-4D7F-8D5A-1314BD4D5008}">
      <dgm:prSet phldrT="[Text]"/>
      <dgm:spPr/>
      <dgm:t>
        <a:bodyPr/>
        <a:lstStyle/>
        <a:p>
          <a:r>
            <a:rPr lang="en-US" dirty="0"/>
            <a:t>OBJECT TRACKING ALGORITHM</a:t>
          </a:r>
          <a:endParaRPr lang="en-IN" dirty="0"/>
        </a:p>
      </dgm:t>
    </dgm:pt>
    <dgm:pt modelId="{99D60E56-EAC8-4C62-AC2C-B70F9B949E94}" type="parTrans" cxnId="{78A03552-4D45-4377-AA48-407D2EF7FF76}">
      <dgm:prSet/>
      <dgm:spPr/>
      <dgm:t>
        <a:bodyPr/>
        <a:lstStyle/>
        <a:p>
          <a:endParaRPr lang="en-IN"/>
        </a:p>
      </dgm:t>
    </dgm:pt>
    <dgm:pt modelId="{F82D0BE3-B372-40FB-BBD7-C5D655074329}" type="sibTrans" cxnId="{78A03552-4D45-4377-AA48-407D2EF7FF76}">
      <dgm:prSet/>
      <dgm:spPr/>
      <dgm:t>
        <a:bodyPr/>
        <a:lstStyle/>
        <a:p>
          <a:endParaRPr lang="en-IN"/>
        </a:p>
      </dgm:t>
    </dgm:pt>
    <dgm:pt modelId="{BB4F8885-1E84-4190-8E07-B4D1ABDB1EA5}">
      <dgm:prSet phldrT="[Text]"/>
      <dgm:spPr/>
      <dgm:t>
        <a:bodyPr/>
        <a:lstStyle/>
        <a:p>
          <a:r>
            <a:rPr lang="en-US" dirty="0"/>
            <a:t>DISTANCE MEASURING ALGORITHM</a:t>
          </a:r>
          <a:endParaRPr lang="en-IN" dirty="0"/>
        </a:p>
      </dgm:t>
    </dgm:pt>
    <dgm:pt modelId="{6E20F0CA-C7A4-4845-8A18-127C4C019B93}" type="parTrans" cxnId="{D879A31B-79D0-4B4C-847A-612D0D497498}">
      <dgm:prSet/>
      <dgm:spPr/>
      <dgm:t>
        <a:bodyPr/>
        <a:lstStyle/>
        <a:p>
          <a:endParaRPr lang="en-IN"/>
        </a:p>
      </dgm:t>
    </dgm:pt>
    <dgm:pt modelId="{C366F14C-AA36-4AF0-8F9B-7C97B0D223E5}" type="sibTrans" cxnId="{D879A31B-79D0-4B4C-847A-612D0D497498}">
      <dgm:prSet/>
      <dgm:spPr/>
      <dgm:t>
        <a:bodyPr/>
        <a:lstStyle/>
        <a:p>
          <a:endParaRPr lang="en-IN"/>
        </a:p>
      </dgm:t>
    </dgm:pt>
    <dgm:pt modelId="{9431729F-9E55-4637-8541-658539F3438D}" type="pres">
      <dgm:prSet presAssocID="{9C6F0866-3790-4CAA-AC8D-253C47AB3365}" presName="Name0" presStyleCnt="0">
        <dgm:presLayoutVars>
          <dgm:chPref val="1"/>
          <dgm:dir/>
          <dgm:animOne val="branch"/>
          <dgm:animLvl val="lvl"/>
          <dgm:resizeHandles val="exact"/>
        </dgm:presLayoutVars>
      </dgm:prSet>
      <dgm:spPr/>
    </dgm:pt>
    <dgm:pt modelId="{E52BDE4D-B70E-4DEF-9A92-CED443C895EB}" type="pres">
      <dgm:prSet presAssocID="{F4817D5E-90EF-440A-8459-4861B6C4C1E8}" presName="root1" presStyleCnt="0"/>
      <dgm:spPr/>
    </dgm:pt>
    <dgm:pt modelId="{AE7D3327-F27C-4473-B173-3F16201326D2}" type="pres">
      <dgm:prSet presAssocID="{F4817D5E-90EF-440A-8459-4861B6C4C1E8}" presName="LevelOneTextNode" presStyleLbl="node0" presStyleIdx="0" presStyleCnt="1">
        <dgm:presLayoutVars>
          <dgm:chPref val="3"/>
        </dgm:presLayoutVars>
      </dgm:prSet>
      <dgm:spPr/>
    </dgm:pt>
    <dgm:pt modelId="{BAEF2E51-F79B-4588-8BBF-DA0CF27AA60B}" type="pres">
      <dgm:prSet presAssocID="{F4817D5E-90EF-440A-8459-4861B6C4C1E8}" presName="level2hierChild" presStyleCnt="0"/>
      <dgm:spPr/>
    </dgm:pt>
    <dgm:pt modelId="{5F44028F-E930-4FC7-B6C1-50668443A8E9}" type="pres">
      <dgm:prSet presAssocID="{1DAFD259-858C-4FDE-8B5F-8245F5F0437D}" presName="conn2-1" presStyleLbl="parChTrans1D2" presStyleIdx="0" presStyleCnt="3"/>
      <dgm:spPr/>
    </dgm:pt>
    <dgm:pt modelId="{87B9B6CA-E313-41EC-8804-8B6B65DAD500}" type="pres">
      <dgm:prSet presAssocID="{1DAFD259-858C-4FDE-8B5F-8245F5F0437D}" presName="connTx" presStyleLbl="parChTrans1D2" presStyleIdx="0" presStyleCnt="3"/>
      <dgm:spPr/>
    </dgm:pt>
    <dgm:pt modelId="{07CB9DCC-B856-464E-A967-2154553DFAE3}" type="pres">
      <dgm:prSet presAssocID="{8792D399-FB75-4244-A882-BEF63DB7AE4A}" presName="root2" presStyleCnt="0"/>
      <dgm:spPr/>
    </dgm:pt>
    <dgm:pt modelId="{D5263086-AF90-4BDA-BC73-8CE9BF8C8D3E}" type="pres">
      <dgm:prSet presAssocID="{8792D399-FB75-4244-A882-BEF63DB7AE4A}" presName="LevelTwoTextNode" presStyleLbl="node2" presStyleIdx="0" presStyleCnt="3">
        <dgm:presLayoutVars>
          <dgm:chPref val="3"/>
        </dgm:presLayoutVars>
      </dgm:prSet>
      <dgm:spPr/>
    </dgm:pt>
    <dgm:pt modelId="{DB312232-1FBE-47C3-891A-72C7B798BF2C}" type="pres">
      <dgm:prSet presAssocID="{8792D399-FB75-4244-A882-BEF63DB7AE4A}" presName="level3hierChild" presStyleCnt="0"/>
      <dgm:spPr/>
    </dgm:pt>
    <dgm:pt modelId="{5959AD89-FD59-48E9-AF94-CADEBD398DBB}" type="pres">
      <dgm:prSet presAssocID="{99D60E56-EAC8-4C62-AC2C-B70F9B949E94}" presName="conn2-1" presStyleLbl="parChTrans1D2" presStyleIdx="1" presStyleCnt="3"/>
      <dgm:spPr/>
    </dgm:pt>
    <dgm:pt modelId="{2F608C39-F16E-475C-B4AC-162857E586AD}" type="pres">
      <dgm:prSet presAssocID="{99D60E56-EAC8-4C62-AC2C-B70F9B949E94}" presName="connTx" presStyleLbl="parChTrans1D2" presStyleIdx="1" presStyleCnt="3"/>
      <dgm:spPr/>
    </dgm:pt>
    <dgm:pt modelId="{A8DA1EB8-E147-4FC9-9354-5CDE6140E022}" type="pres">
      <dgm:prSet presAssocID="{C5ED5760-3121-4D7F-8D5A-1314BD4D5008}" presName="root2" presStyleCnt="0"/>
      <dgm:spPr/>
    </dgm:pt>
    <dgm:pt modelId="{E9D6C2A4-9D27-4C3A-A60C-B7CC998CCAC9}" type="pres">
      <dgm:prSet presAssocID="{C5ED5760-3121-4D7F-8D5A-1314BD4D5008}" presName="LevelTwoTextNode" presStyleLbl="node2" presStyleIdx="1" presStyleCnt="3">
        <dgm:presLayoutVars>
          <dgm:chPref val="3"/>
        </dgm:presLayoutVars>
      </dgm:prSet>
      <dgm:spPr/>
    </dgm:pt>
    <dgm:pt modelId="{FAC2E932-ED11-4DE3-8FE2-B14590323DD6}" type="pres">
      <dgm:prSet presAssocID="{C5ED5760-3121-4D7F-8D5A-1314BD4D5008}" presName="level3hierChild" presStyleCnt="0"/>
      <dgm:spPr/>
    </dgm:pt>
    <dgm:pt modelId="{6990861B-07B8-4868-A903-DB17EAECF0A3}" type="pres">
      <dgm:prSet presAssocID="{6E20F0CA-C7A4-4845-8A18-127C4C019B93}" presName="conn2-1" presStyleLbl="parChTrans1D2" presStyleIdx="2" presStyleCnt="3"/>
      <dgm:spPr/>
    </dgm:pt>
    <dgm:pt modelId="{F53D119F-2A50-41F0-A766-714B7054D444}" type="pres">
      <dgm:prSet presAssocID="{6E20F0CA-C7A4-4845-8A18-127C4C019B93}" presName="connTx" presStyleLbl="parChTrans1D2" presStyleIdx="2" presStyleCnt="3"/>
      <dgm:spPr/>
    </dgm:pt>
    <dgm:pt modelId="{5DE205C6-260F-4989-A24D-400A6C100C7A}" type="pres">
      <dgm:prSet presAssocID="{BB4F8885-1E84-4190-8E07-B4D1ABDB1EA5}" presName="root2" presStyleCnt="0"/>
      <dgm:spPr/>
    </dgm:pt>
    <dgm:pt modelId="{C8D0C050-3709-4307-BA7A-172C13E6E8B1}" type="pres">
      <dgm:prSet presAssocID="{BB4F8885-1E84-4190-8E07-B4D1ABDB1EA5}" presName="LevelTwoTextNode" presStyleLbl="node2" presStyleIdx="2" presStyleCnt="3">
        <dgm:presLayoutVars>
          <dgm:chPref val="3"/>
        </dgm:presLayoutVars>
      </dgm:prSet>
      <dgm:spPr/>
    </dgm:pt>
    <dgm:pt modelId="{AB94FF63-29E8-4264-BF52-9C3C2D0B594F}" type="pres">
      <dgm:prSet presAssocID="{BB4F8885-1E84-4190-8E07-B4D1ABDB1EA5}" presName="level3hierChild" presStyleCnt="0"/>
      <dgm:spPr/>
    </dgm:pt>
  </dgm:ptLst>
  <dgm:cxnLst>
    <dgm:cxn modelId="{D879A31B-79D0-4B4C-847A-612D0D497498}" srcId="{F4817D5E-90EF-440A-8459-4861B6C4C1E8}" destId="{BB4F8885-1E84-4190-8E07-B4D1ABDB1EA5}" srcOrd="2" destOrd="0" parTransId="{6E20F0CA-C7A4-4845-8A18-127C4C019B93}" sibTransId="{C366F14C-AA36-4AF0-8F9B-7C97B0D223E5}"/>
    <dgm:cxn modelId="{D9EBAB20-DC34-4FDC-8DB7-1496D13FA53F}" type="presOf" srcId="{6E20F0CA-C7A4-4845-8A18-127C4C019B93}" destId="{6990861B-07B8-4868-A903-DB17EAECF0A3}" srcOrd="0" destOrd="0" presId="urn:microsoft.com/office/officeart/2008/layout/HorizontalMultiLevelHierarchy"/>
    <dgm:cxn modelId="{B4A77937-C155-4DD6-950A-148B8560B216}" srcId="{F4817D5E-90EF-440A-8459-4861B6C4C1E8}" destId="{8792D399-FB75-4244-A882-BEF63DB7AE4A}" srcOrd="0" destOrd="0" parTransId="{1DAFD259-858C-4FDE-8B5F-8245F5F0437D}" sibTransId="{45502B1F-31DB-4403-9CFF-77370F327A4C}"/>
    <dgm:cxn modelId="{C0835B69-A2DC-4DD8-9CFA-9FB03A8412EC}" type="presOf" srcId="{9C6F0866-3790-4CAA-AC8D-253C47AB3365}" destId="{9431729F-9E55-4637-8541-658539F3438D}" srcOrd="0" destOrd="0" presId="urn:microsoft.com/office/officeart/2008/layout/HorizontalMultiLevelHierarchy"/>
    <dgm:cxn modelId="{F8496F71-3EEA-4B00-BCAC-37B45DB80C80}" type="presOf" srcId="{1DAFD259-858C-4FDE-8B5F-8245F5F0437D}" destId="{87B9B6CA-E313-41EC-8804-8B6B65DAD500}" srcOrd="1" destOrd="0" presId="urn:microsoft.com/office/officeart/2008/layout/HorizontalMultiLevelHierarchy"/>
    <dgm:cxn modelId="{78A03552-4D45-4377-AA48-407D2EF7FF76}" srcId="{F4817D5E-90EF-440A-8459-4861B6C4C1E8}" destId="{C5ED5760-3121-4D7F-8D5A-1314BD4D5008}" srcOrd="1" destOrd="0" parTransId="{99D60E56-EAC8-4C62-AC2C-B70F9B949E94}" sibTransId="{F82D0BE3-B372-40FB-BBD7-C5D655074329}"/>
    <dgm:cxn modelId="{1E692156-2C43-48BA-B2FE-99DD72662699}" type="presOf" srcId="{1DAFD259-858C-4FDE-8B5F-8245F5F0437D}" destId="{5F44028F-E930-4FC7-B6C1-50668443A8E9}" srcOrd="0" destOrd="0" presId="urn:microsoft.com/office/officeart/2008/layout/HorizontalMultiLevelHierarchy"/>
    <dgm:cxn modelId="{01262E98-B248-4565-86D2-B3FE6A67BE4A}" type="presOf" srcId="{99D60E56-EAC8-4C62-AC2C-B70F9B949E94}" destId="{5959AD89-FD59-48E9-AF94-CADEBD398DBB}" srcOrd="0" destOrd="0" presId="urn:microsoft.com/office/officeart/2008/layout/HorizontalMultiLevelHierarchy"/>
    <dgm:cxn modelId="{604334B1-23C3-42DC-B4AB-4390067400A8}" type="presOf" srcId="{8792D399-FB75-4244-A882-BEF63DB7AE4A}" destId="{D5263086-AF90-4BDA-BC73-8CE9BF8C8D3E}" srcOrd="0" destOrd="0" presId="urn:microsoft.com/office/officeart/2008/layout/HorizontalMultiLevelHierarchy"/>
    <dgm:cxn modelId="{0072BCC2-313F-4FF7-8B89-03D871DFEC9C}" type="presOf" srcId="{6E20F0CA-C7A4-4845-8A18-127C4C019B93}" destId="{F53D119F-2A50-41F0-A766-714B7054D444}" srcOrd="1" destOrd="0" presId="urn:microsoft.com/office/officeart/2008/layout/HorizontalMultiLevelHierarchy"/>
    <dgm:cxn modelId="{A8ED76CF-0910-4728-B7EA-816CD7AC78E6}" type="presOf" srcId="{C5ED5760-3121-4D7F-8D5A-1314BD4D5008}" destId="{E9D6C2A4-9D27-4C3A-A60C-B7CC998CCAC9}" srcOrd="0" destOrd="0" presId="urn:microsoft.com/office/officeart/2008/layout/HorizontalMultiLevelHierarchy"/>
    <dgm:cxn modelId="{667446EA-55AE-4E4B-80EF-C12814056F6D}" type="presOf" srcId="{F4817D5E-90EF-440A-8459-4861B6C4C1E8}" destId="{AE7D3327-F27C-4473-B173-3F16201326D2}" srcOrd="0" destOrd="0" presId="urn:microsoft.com/office/officeart/2008/layout/HorizontalMultiLevelHierarchy"/>
    <dgm:cxn modelId="{6DCF94EF-6A32-4AAE-8601-0C7066E38E5B}" srcId="{9C6F0866-3790-4CAA-AC8D-253C47AB3365}" destId="{F4817D5E-90EF-440A-8459-4861B6C4C1E8}" srcOrd="0" destOrd="0" parTransId="{F3A19DD1-210F-4E40-8550-8DA15F6D7125}" sibTransId="{57905C74-D534-4EEC-8380-587A78CE4F29}"/>
    <dgm:cxn modelId="{0EC702F4-CFBA-4FC3-A3A9-89DD97261D3E}" type="presOf" srcId="{99D60E56-EAC8-4C62-AC2C-B70F9B949E94}" destId="{2F608C39-F16E-475C-B4AC-162857E586AD}" srcOrd="1" destOrd="0" presId="urn:microsoft.com/office/officeart/2008/layout/HorizontalMultiLevelHierarchy"/>
    <dgm:cxn modelId="{3A54CAFA-31B6-4998-95F4-350E125F81F1}" type="presOf" srcId="{BB4F8885-1E84-4190-8E07-B4D1ABDB1EA5}" destId="{C8D0C050-3709-4307-BA7A-172C13E6E8B1}" srcOrd="0" destOrd="0" presId="urn:microsoft.com/office/officeart/2008/layout/HorizontalMultiLevelHierarchy"/>
    <dgm:cxn modelId="{5DAC329C-B5AD-4714-86C4-5C0358BC7F70}" type="presParOf" srcId="{9431729F-9E55-4637-8541-658539F3438D}" destId="{E52BDE4D-B70E-4DEF-9A92-CED443C895EB}" srcOrd="0" destOrd="0" presId="urn:microsoft.com/office/officeart/2008/layout/HorizontalMultiLevelHierarchy"/>
    <dgm:cxn modelId="{CA1E03D6-2779-423D-9560-ADAAF8AD6733}" type="presParOf" srcId="{E52BDE4D-B70E-4DEF-9A92-CED443C895EB}" destId="{AE7D3327-F27C-4473-B173-3F16201326D2}" srcOrd="0" destOrd="0" presId="urn:microsoft.com/office/officeart/2008/layout/HorizontalMultiLevelHierarchy"/>
    <dgm:cxn modelId="{E0BA3E71-32B1-4F72-B8E8-ACFE2353A17D}" type="presParOf" srcId="{E52BDE4D-B70E-4DEF-9A92-CED443C895EB}" destId="{BAEF2E51-F79B-4588-8BBF-DA0CF27AA60B}" srcOrd="1" destOrd="0" presId="urn:microsoft.com/office/officeart/2008/layout/HorizontalMultiLevelHierarchy"/>
    <dgm:cxn modelId="{A8A2DA8A-FD0F-4F82-BB84-35A447745061}" type="presParOf" srcId="{BAEF2E51-F79B-4588-8BBF-DA0CF27AA60B}" destId="{5F44028F-E930-4FC7-B6C1-50668443A8E9}" srcOrd="0" destOrd="0" presId="urn:microsoft.com/office/officeart/2008/layout/HorizontalMultiLevelHierarchy"/>
    <dgm:cxn modelId="{F1C605FA-828D-4A35-BC41-01208BDD6CC0}" type="presParOf" srcId="{5F44028F-E930-4FC7-B6C1-50668443A8E9}" destId="{87B9B6CA-E313-41EC-8804-8B6B65DAD500}" srcOrd="0" destOrd="0" presId="urn:microsoft.com/office/officeart/2008/layout/HorizontalMultiLevelHierarchy"/>
    <dgm:cxn modelId="{CC357075-85D0-4391-BF34-30AC3FB709AB}" type="presParOf" srcId="{BAEF2E51-F79B-4588-8BBF-DA0CF27AA60B}" destId="{07CB9DCC-B856-464E-A967-2154553DFAE3}" srcOrd="1" destOrd="0" presId="urn:microsoft.com/office/officeart/2008/layout/HorizontalMultiLevelHierarchy"/>
    <dgm:cxn modelId="{4CC0FC3D-6C61-4849-AA3A-39C5FCA4C969}" type="presParOf" srcId="{07CB9DCC-B856-464E-A967-2154553DFAE3}" destId="{D5263086-AF90-4BDA-BC73-8CE9BF8C8D3E}" srcOrd="0" destOrd="0" presId="urn:microsoft.com/office/officeart/2008/layout/HorizontalMultiLevelHierarchy"/>
    <dgm:cxn modelId="{6A3A987B-AE0B-4430-86F8-C13C3EA02046}" type="presParOf" srcId="{07CB9DCC-B856-464E-A967-2154553DFAE3}" destId="{DB312232-1FBE-47C3-891A-72C7B798BF2C}" srcOrd="1" destOrd="0" presId="urn:microsoft.com/office/officeart/2008/layout/HorizontalMultiLevelHierarchy"/>
    <dgm:cxn modelId="{C43E773D-94B6-40F4-A5F0-6348EC558BB2}" type="presParOf" srcId="{BAEF2E51-F79B-4588-8BBF-DA0CF27AA60B}" destId="{5959AD89-FD59-48E9-AF94-CADEBD398DBB}" srcOrd="2" destOrd="0" presId="urn:microsoft.com/office/officeart/2008/layout/HorizontalMultiLevelHierarchy"/>
    <dgm:cxn modelId="{57681C93-FA14-469B-9BE4-9F955FBF4D84}" type="presParOf" srcId="{5959AD89-FD59-48E9-AF94-CADEBD398DBB}" destId="{2F608C39-F16E-475C-B4AC-162857E586AD}" srcOrd="0" destOrd="0" presId="urn:microsoft.com/office/officeart/2008/layout/HorizontalMultiLevelHierarchy"/>
    <dgm:cxn modelId="{F6E2EC8A-B90B-4011-B8B3-7200B61628A2}" type="presParOf" srcId="{BAEF2E51-F79B-4588-8BBF-DA0CF27AA60B}" destId="{A8DA1EB8-E147-4FC9-9354-5CDE6140E022}" srcOrd="3" destOrd="0" presId="urn:microsoft.com/office/officeart/2008/layout/HorizontalMultiLevelHierarchy"/>
    <dgm:cxn modelId="{C7EB8164-CCCE-4556-95C1-5498FBD40F82}" type="presParOf" srcId="{A8DA1EB8-E147-4FC9-9354-5CDE6140E022}" destId="{E9D6C2A4-9D27-4C3A-A60C-B7CC998CCAC9}" srcOrd="0" destOrd="0" presId="urn:microsoft.com/office/officeart/2008/layout/HorizontalMultiLevelHierarchy"/>
    <dgm:cxn modelId="{7AEF96C3-A8A4-4750-91B5-148BA69B82C5}" type="presParOf" srcId="{A8DA1EB8-E147-4FC9-9354-5CDE6140E022}" destId="{FAC2E932-ED11-4DE3-8FE2-B14590323DD6}" srcOrd="1" destOrd="0" presId="urn:microsoft.com/office/officeart/2008/layout/HorizontalMultiLevelHierarchy"/>
    <dgm:cxn modelId="{93EFB5D9-C6D3-4711-8048-D178F519161F}" type="presParOf" srcId="{BAEF2E51-F79B-4588-8BBF-DA0CF27AA60B}" destId="{6990861B-07B8-4868-A903-DB17EAECF0A3}" srcOrd="4" destOrd="0" presId="urn:microsoft.com/office/officeart/2008/layout/HorizontalMultiLevelHierarchy"/>
    <dgm:cxn modelId="{D8904D34-2C8D-44D4-AC85-82A45F2376E3}" type="presParOf" srcId="{6990861B-07B8-4868-A903-DB17EAECF0A3}" destId="{F53D119F-2A50-41F0-A766-714B7054D444}" srcOrd="0" destOrd="0" presId="urn:microsoft.com/office/officeart/2008/layout/HorizontalMultiLevelHierarchy"/>
    <dgm:cxn modelId="{0F3BB116-75B7-4C52-B546-86BA24141889}" type="presParOf" srcId="{BAEF2E51-F79B-4588-8BBF-DA0CF27AA60B}" destId="{5DE205C6-260F-4989-A24D-400A6C100C7A}" srcOrd="5" destOrd="0" presId="urn:microsoft.com/office/officeart/2008/layout/HorizontalMultiLevelHierarchy"/>
    <dgm:cxn modelId="{D8EBB868-C0A8-4887-9F5F-65F2FFB6A371}" type="presParOf" srcId="{5DE205C6-260F-4989-A24D-400A6C100C7A}" destId="{C8D0C050-3709-4307-BA7A-172C13E6E8B1}" srcOrd="0" destOrd="0" presId="urn:microsoft.com/office/officeart/2008/layout/HorizontalMultiLevelHierarchy"/>
    <dgm:cxn modelId="{7B0E0C5B-2429-4A9B-9D59-7197C4B5D039}" type="presParOf" srcId="{5DE205C6-260F-4989-A24D-400A6C100C7A}" destId="{AB94FF63-29E8-4264-BF52-9C3C2D0B594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0D422E-55BE-4692-8695-8BEABCAA9BB9}"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FE25CA91-22CC-4573-90B1-5765F4C5EDB2}">
      <dgm:prSet phldrT="[Text]" custT="1"/>
      <dgm:spPr>
        <a:solidFill>
          <a:schemeClr val="bg2">
            <a:lumMod val="20000"/>
            <a:lumOff val="80000"/>
          </a:schemeClr>
        </a:solidFill>
      </dgm:spPr>
      <dgm:t>
        <a:bodyPr/>
        <a:lstStyle/>
        <a:p>
          <a:r>
            <a:rPr lang="en-US" sz="2000" b="1" dirty="0">
              <a:solidFill>
                <a:schemeClr val="accent1">
                  <a:lumMod val="50000"/>
                </a:schemeClr>
              </a:solidFill>
            </a:rPr>
            <a:t>Object localization</a:t>
          </a:r>
          <a:endParaRPr lang="en-IN" sz="2000" b="1" dirty="0">
            <a:solidFill>
              <a:schemeClr val="accent1">
                <a:lumMod val="50000"/>
              </a:schemeClr>
            </a:solidFill>
          </a:endParaRPr>
        </a:p>
      </dgm:t>
    </dgm:pt>
    <dgm:pt modelId="{6CFCD6C9-69E7-46F0-B4DB-D0D887DB73D4}" type="parTrans" cxnId="{677C5E45-6B62-4216-9B15-23104D05D160}">
      <dgm:prSet/>
      <dgm:spPr/>
      <dgm:t>
        <a:bodyPr/>
        <a:lstStyle/>
        <a:p>
          <a:endParaRPr lang="en-IN"/>
        </a:p>
      </dgm:t>
    </dgm:pt>
    <dgm:pt modelId="{166A8AF9-52AE-4759-BE51-B42078298281}" type="sibTrans" cxnId="{677C5E45-6B62-4216-9B15-23104D05D160}">
      <dgm:prSet/>
      <dgm:spPr/>
      <dgm:t>
        <a:bodyPr/>
        <a:lstStyle/>
        <a:p>
          <a:endParaRPr lang="en-IN"/>
        </a:p>
      </dgm:t>
    </dgm:pt>
    <dgm:pt modelId="{6CAF4EC8-1E98-4622-846D-5F0D55DF4D9F}">
      <dgm:prSet phldrT="[Text]" custT="1"/>
      <dgm:spPr>
        <a:solidFill>
          <a:schemeClr val="bg2">
            <a:lumMod val="40000"/>
            <a:lumOff val="60000"/>
          </a:schemeClr>
        </a:solidFill>
      </dgm:spPr>
      <dgm:t>
        <a:bodyPr/>
        <a:lstStyle/>
        <a:p>
          <a:r>
            <a:rPr lang="en-US" sz="1800" b="1" dirty="0">
              <a:solidFill>
                <a:schemeClr val="accent1">
                  <a:lumMod val="50000"/>
                </a:schemeClr>
              </a:solidFill>
            </a:rPr>
            <a:t>Object classification</a:t>
          </a:r>
          <a:endParaRPr lang="en-IN" sz="1800" b="1" dirty="0">
            <a:solidFill>
              <a:schemeClr val="accent1">
                <a:lumMod val="50000"/>
              </a:schemeClr>
            </a:solidFill>
          </a:endParaRPr>
        </a:p>
      </dgm:t>
    </dgm:pt>
    <dgm:pt modelId="{5D157C44-BD06-4784-B3E9-EB33C59E2F19}" type="parTrans" cxnId="{1DF508DA-07C8-4574-8522-59AE12015EC4}">
      <dgm:prSet/>
      <dgm:spPr/>
      <dgm:t>
        <a:bodyPr/>
        <a:lstStyle/>
        <a:p>
          <a:endParaRPr lang="en-IN"/>
        </a:p>
      </dgm:t>
    </dgm:pt>
    <dgm:pt modelId="{8332CA90-AA14-4F95-A449-165A55D13D2A}" type="sibTrans" cxnId="{1DF508DA-07C8-4574-8522-59AE12015EC4}">
      <dgm:prSet/>
      <dgm:spPr/>
      <dgm:t>
        <a:bodyPr/>
        <a:lstStyle/>
        <a:p>
          <a:endParaRPr lang="en-IN"/>
        </a:p>
      </dgm:t>
    </dgm:pt>
    <dgm:pt modelId="{D6E79E02-6DAE-4141-8F5C-2FEEA60094BB}">
      <dgm:prSet phldrT="[Text]"/>
      <dgm:spPr>
        <a:solidFill>
          <a:schemeClr val="bg2">
            <a:lumMod val="60000"/>
            <a:lumOff val="40000"/>
          </a:schemeClr>
        </a:solidFill>
      </dgm:spPr>
      <dgm:t>
        <a:bodyPr/>
        <a:lstStyle/>
        <a:p>
          <a:r>
            <a:rPr lang="en-US" b="1" dirty="0">
              <a:solidFill>
                <a:schemeClr val="accent1">
                  <a:lumMod val="50000"/>
                </a:schemeClr>
              </a:solidFill>
            </a:rPr>
            <a:t>Object Detection </a:t>
          </a:r>
          <a:endParaRPr lang="en-IN" b="1" dirty="0">
            <a:solidFill>
              <a:schemeClr val="accent1">
                <a:lumMod val="50000"/>
              </a:schemeClr>
            </a:solidFill>
          </a:endParaRPr>
        </a:p>
      </dgm:t>
    </dgm:pt>
    <dgm:pt modelId="{F54FFDFC-8E9F-444F-9F23-89F2ACE10FE1}" type="parTrans" cxnId="{0ADA988C-AFEA-42A3-9E6A-2EE1B14EB3DC}">
      <dgm:prSet/>
      <dgm:spPr/>
      <dgm:t>
        <a:bodyPr/>
        <a:lstStyle/>
        <a:p>
          <a:endParaRPr lang="en-IN"/>
        </a:p>
      </dgm:t>
    </dgm:pt>
    <dgm:pt modelId="{CC4E209B-606B-4DB9-BC24-8872B9672077}" type="sibTrans" cxnId="{0ADA988C-AFEA-42A3-9E6A-2EE1B14EB3DC}">
      <dgm:prSet/>
      <dgm:spPr/>
      <dgm:t>
        <a:bodyPr/>
        <a:lstStyle/>
        <a:p>
          <a:endParaRPr lang="en-IN"/>
        </a:p>
      </dgm:t>
    </dgm:pt>
    <dgm:pt modelId="{9F25C6C1-8BC7-4764-84F3-35382A2448BB}" type="pres">
      <dgm:prSet presAssocID="{1A0D422E-55BE-4692-8695-8BEABCAA9BB9}" presName="Name0" presStyleCnt="0">
        <dgm:presLayoutVars>
          <dgm:dir/>
          <dgm:resizeHandles val="exact"/>
        </dgm:presLayoutVars>
      </dgm:prSet>
      <dgm:spPr/>
    </dgm:pt>
    <dgm:pt modelId="{A2258239-D94B-4E33-97C1-ABB74D880287}" type="pres">
      <dgm:prSet presAssocID="{1A0D422E-55BE-4692-8695-8BEABCAA9BB9}" presName="vNodes" presStyleCnt="0"/>
      <dgm:spPr/>
    </dgm:pt>
    <dgm:pt modelId="{5E0A3F85-8D07-491C-A99F-8F094FF5CAA8}" type="pres">
      <dgm:prSet presAssocID="{FE25CA91-22CC-4573-90B1-5765F4C5EDB2}" presName="node" presStyleLbl="node1" presStyleIdx="0" presStyleCnt="3" custScaleX="312047" custScaleY="312047">
        <dgm:presLayoutVars>
          <dgm:bulletEnabled val="1"/>
        </dgm:presLayoutVars>
      </dgm:prSet>
      <dgm:spPr/>
    </dgm:pt>
    <dgm:pt modelId="{63D31E96-D301-4C79-905A-B4AFDE79580E}" type="pres">
      <dgm:prSet presAssocID="{166A8AF9-52AE-4759-BE51-B42078298281}" presName="spacerT" presStyleCnt="0"/>
      <dgm:spPr/>
    </dgm:pt>
    <dgm:pt modelId="{6DEA49B7-7771-4EBB-BA17-6AA6F2D3BDDE}" type="pres">
      <dgm:prSet presAssocID="{166A8AF9-52AE-4759-BE51-B42078298281}" presName="sibTrans" presStyleLbl="sibTrans2D1" presStyleIdx="0" presStyleCnt="2"/>
      <dgm:spPr/>
    </dgm:pt>
    <dgm:pt modelId="{342A384E-5E63-4712-8A83-9CE2B3D656FF}" type="pres">
      <dgm:prSet presAssocID="{166A8AF9-52AE-4759-BE51-B42078298281}" presName="spacerB" presStyleCnt="0"/>
      <dgm:spPr/>
    </dgm:pt>
    <dgm:pt modelId="{94900E85-CA5E-4904-A462-5FE8FBF59129}" type="pres">
      <dgm:prSet presAssocID="{6CAF4EC8-1E98-4622-846D-5F0D55DF4D9F}" presName="node" presStyleLbl="node1" presStyleIdx="1" presStyleCnt="3" custScaleX="312047" custScaleY="312047">
        <dgm:presLayoutVars>
          <dgm:bulletEnabled val="1"/>
        </dgm:presLayoutVars>
      </dgm:prSet>
      <dgm:spPr/>
    </dgm:pt>
    <dgm:pt modelId="{8DBAA4CE-A521-438B-8D5B-3466DBCC3B45}" type="pres">
      <dgm:prSet presAssocID="{1A0D422E-55BE-4692-8695-8BEABCAA9BB9}" presName="sibTransLast" presStyleLbl="sibTrans2D1" presStyleIdx="1" presStyleCnt="2"/>
      <dgm:spPr/>
    </dgm:pt>
    <dgm:pt modelId="{7D3843F2-B71B-482A-BABF-725C2EBB15AF}" type="pres">
      <dgm:prSet presAssocID="{1A0D422E-55BE-4692-8695-8BEABCAA9BB9}" presName="connectorText" presStyleLbl="sibTrans2D1" presStyleIdx="1" presStyleCnt="2"/>
      <dgm:spPr/>
    </dgm:pt>
    <dgm:pt modelId="{9763B66D-4F39-4259-902B-09A4908F7AEA}" type="pres">
      <dgm:prSet presAssocID="{1A0D422E-55BE-4692-8695-8BEABCAA9BB9}" presName="lastNode" presStyleLbl="node1" presStyleIdx="2" presStyleCnt="3" custScaleX="180866" custScaleY="180865">
        <dgm:presLayoutVars>
          <dgm:bulletEnabled val="1"/>
        </dgm:presLayoutVars>
      </dgm:prSet>
      <dgm:spPr/>
    </dgm:pt>
  </dgm:ptLst>
  <dgm:cxnLst>
    <dgm:cxn modelId="{677C5E45-6B62-4216-9B15-23104D05D160}" srcId="{1A0D422E-55BE-4692-8695-8BEABCAA9BB9}" destId="{FE25CA91-22CC-4573-90B1-5765F4C5EDB2}" srcOrd="0" destOrd="0" parTransId="{6CFCD6C9-69E7-46F0-B4DB-D0D887DB73D4}" sibTransId="{166A8AF9-52AE-4759-BE51-B42078298281}"/>
    <dgm:cxn modelId="{B5E62051-B4B1-4647-9E15-E1781356C48A}" type="presOf" srcId="{166A8AF9-52AE-4759-BE51-B42078298281}" destId="{6DEA49B7-7771-4EBB-BA17-6AA6F2D3BDDE}" srcOrd="0" destOrd="0" presId="urn:microsoft.com/office/officeart/2005/8/layout/equation2"/>
    <dgm:cxn modelId="{EEDF7C7D-F422-416C-B4E7-2E4E64EAAB82}" type="presOf" srcId="{8332CA90-AA14-4F95-A449-165A55D13D2A}" destId="{7D3843F2-B71B-482A-BABF-725C2EBB15AF}" srcOrd="1" destOrd="0" presId="urn:microsoft.com/office/officeart/2005/8/layout/equation2"/>
    <dgm:cxn modelId="{0ADA988C-AFEA-42A3-9E6A-2EE1B14EB3DC}" srcId="{1A0D422E-55BE-4692-8695-8BEABCAA9BB9}" destId="{D6E79E02-6DAE-4141-8F5C-2FEEA60094BB}" srcOrd="2" destOrd="0" parTransId="{F54FFDFC-8E9F-444F-9F23-89F2ACE10FE1}" sibTransId="{CC4E209B-606B-4DB9-BC24-8872B9672077}"/>
    <dgm:cxn modelId="{90B80F94-16FE-42DC-B8EE-B32EADFAC624}" type="presOf" srcId="{8332CA90-AA14-4F95-A449-165A55D13D2A}" destId="{8DBAA4CE-A521-438B-8D5B-3466DBCC3B45}" srcOrd="0" destOrd="0" presId="urn:microsoft.com/office/officeart/2005/8/layout/equation2"/>
    <dgm:cxn modelId="{0A1157B5-4875-4F4E-AFC4-4DD555A67145}" type="presOf" srcId="{FE25CA91-22CC-4573-90B1-5765F4C5EDB2}" destId="{5E0A3F85-8D07-491C-A99F-8F094FF5CAA8}" srcOrd="0" destOrd="0" presId="urn:microsoft.com/office/officeart/2005/8/layout/equation2"/>
    <dgm:cxn modelId="{537096B7-21CE-49E0-B911-049B72AA11D8}" type="presOf" srcId="{6CAF4EC8-1E98-4622-846D-5F0D55DF4D9F}" destId="{94900E85-CA5E-4904-A462-5FE8FBF59129}" srcOrd="0" destOrd="0" presId="urn:microsoft.com/office/officeart/2005/8/layout/equation2"/>
    <dgm:cxn modelId="{A69CC5B7-5BF6-49BF-8323-2425BC5BAC37}" type="presOf" srcId="{D6E79E02-6DAE-4141-8F5C-2FEEA60094BB}" destId="{9763B66D-4F39-4259-902B-09A4908F7AEA}" srcOrd="0" destOrd="0" presId="urn:microsoft.com/office/officeart/2005/8/layout/equation2"/>
    <dgm:cxn modelId="{1DF508DA-07C8-4574-8522-59AE12015EC4}" srcId="{1A0D422E-55BE-4692-8695-8BEABCAA9BB9}" destId="{6CAF4EC8-1E98-4622-846D-5F0D55DF4D9F}" srcOrd="1" destOrd="0" parTransId="{5D157C44-BD06-4784-B3E9-EB33C59E2F19}" sibTransId="{8332CA90-AA14-4F95-A449-165A55D13D2A}"/>
    <dgm:cxn modelId="{91AD74FC-B4F1-4D9D-B087-B716A64410A6}" type="presOf" srcId="{1A0D422E-55BE-4692-8695-8BEABCAA9BB9}" destId="{9F25C6C1-8BC7-4764-84F3-35382A2448BB}" srcOrd="0" destOrd="0" presId="urn:microsoft.com/office/officeart/2005/8/layout/equation2"/>
    <dgm:cxn modelId="{A26230A6-C8BE-4820-BDDC-DE00DEB7F209}" type="presParOf" srcId="{9F25C6C1-8BC7-4764-84F3-35382A2448BB}" destId="{A2258239-D94B-4E33-97C1-ABB74D880287}" srcOrd="0" destOrd="0" presId="urn:microsoft.com/office/officeart/2005/8/layout/equation2"/>
    <dgm:cxn modelId="{D3515066-F8DD-44D6-B957-CE04694BFAE9}" type="presParOf" srcId="{A2258239-D94B-4E33-97C1-ABB74D880287}" destId="{5E0A3F85-8D07-491C-A99F-8F094FF5CAA8}" srcOrd="0" destOrd="0" presId="urn:microsoft.com/office/officeart/2005/8/layout/equation2"/>
    <dgm:cxn modelId="{235DC557-22E7-4648-BC88-F6562F4B9160}" type="presParOf" srcId="{A2258239-D94B-4E33-97C1-ABB74D880287}" destId="{63D31E96-D301-4C79-905A-B4AFDE79580E}" srcOrd="1" destOrd="0" presId="urn:microsoft.com/office/officeart/2005/8/layout/equation2"/>
    <dgm:cxn modelId="{E7E23C79-085B-455B-B681-4E83033B92E1}" type="presParOf" srcId="{A2258239-D94B-4E33-97C1-ABB74D880287}" destId="{6DEA49B7-7771-4EBB-BA17-6AA6F2D3BDDE}" srcOrd="2" destOrd="0" presId="urn:microsoft.com/office/officeart/2005/8/layout/equation2"/>
    <dgm:cxn modelId="{D4080DC3-7B11-4ADD-8AE6-1BABE48F8B12}" type="presParOf" srcId="{A2258239-D94B-4E33-97C1-ABB74D880287}" destId="{342A384E-5E63-4712-8A83-9CE2B3D656FF}" srcOrd="3" destOrd="0" presId="urn:microsoft.com/office/officeart/2005/8/layout/equation2"/>
    <dgm:cxn modelId="{ED983A5D-EEB6-4950-866F-FA5A25D7D70E}" type="presParOf" srcId="{A2258239-D94B-4E33-97C1-ABB74D880287}" destId="{94900E85-CA5E-4904-A462-5FE8FBF59129}" srcOrd="4" destOrd="0" presId="urn:microsoft.com/office/officeart/2005/8/layout/equation2"/>
    <dgm:cxn modelId="{054E7B4A-F4A9-4367-B049-92C5FE5DA682}" type="presParOf" srcId="{9F25C6C1-8BC7-4764-84F3-35382A2448BB}" destId="{8DBAA4CE-A521-438B-8D5B-3466DBCC3B45}" srcOrd="1" destOrd="0" presId="urn:microsoft.com/office/officeart/2005/8/layout/equation2"/>
    <dgm:cxn modelId="{467CB7BD-FB08-4DD2-8B81-0927529F6506}" type="presParOf" srcId="{8DBAA4CE-A521-438B-8D5B-3466DBCC3B45}" destId="{7D3843F2-B71B-482A-BABF-725C2EBB15AF}" srcOrd="0" destOrd="0" presId="urn:microsoft.com/office/officeart/2005/8/layout/equation2"/>
    <dgm:cxn modelId="{DFBA7C0A-22AC-41E8-B4BB-921C9E986DAE}" type="presParOf" srcId="{9F25C6C1-8BC7-4764-84F3-35382A2448BB}" destId="{9763B66D-4F39-4259-902B-09A4908F7AEA}"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0861B-07B8-4868-A903-DB17EAECF0A3}">
      <dsp:nvSpPr>
        <dsp:cNvPr id="0" name=""/>
        <dsp:cNvSpPr/>
      </dsp:nvSpPr>
      <dsp:spPr>
        <a:xfrm>
          <a:off x="3786221" y="3153056"/>
          <a:ext cx="785993" cy="1497701"/>
        </a:xfrm>
        <a:custGeom>
          <a:avLst/>
          <a:gdLst/>
          <a:ahLst/>
          <a:cxnLst/>
          <a:rect l="0" t="0" r="0" b="0"/>
          <a:pathLst>
            <a:path>
              <a:moveTo>
                <a:pt x="0" y="0"/>
              </a:moveTo>
              <a:lnTo>
                <a:pt x="392996" y="0"/>
              </a:lnTo>
              <a:lnTo>
                <a:pt x="392996" y="1497701"/>
              </a:lnTo>
              <a:lnTo>
                <a:pt x="785993" y="1497701"/>
              </a:lnTo>
            </a:path>
          </a:pathLst>
        </a:custGeom>
        <a:noFill/>
        <a:ln w="1905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4136933" y="3859621"/>
        <a:ext cx="84570" cy="84570"/>
      </dsp:txXfrm>
    </dsp:sp>
    <dsp:sp modelId="{5959AD89-FD59-48E9-AF94-CADEBD398DBB}">
      <dsp:nvSpPr>
        <dsp:cNvPr id="0" name=""/>
        <dsp:cNvSpPr/>
      </dsp:nvSpPr>
      <dsp:spPr>
        <a:xfrm>
          <a:off x="3786221" y="3107336"/>
          <a:ext cx="785993" cy="91440"/>
        </a:xfrm>
        <a:custGeom>
          <a:avLst/>
          <a:gdLst/>
          <a:ahLst/>
          <a:cxnLst/>
          <a:rect l="0" t="0" r="0" b="0"/>
          <a:pathLst>
            <a:path>
              <a:moveTo>
                <a:pt x="0" y="45720"/>
              </a:moveTo>
              <a:lnTo>
                <a:pt x="785993" y="45720"/>
              </a:lnTo>
            </a:path>
          </a:pathLst>
        </a:custGeom>
        <a:noFill/>
        <a:ln w="1905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159569" y="3133406"/>
        <a:ext cx="39299" cy="39299"/>
      </dsp:txXfrm>
    </dsp:sp>
    <dsp:sp modelId="{5F44028F-E930-4FC7-B6C1-50668443A8E9}">
      <dsp:nvSpPr>
        <dsp:cNvPr id="0" name=""/>
        <dsp:cNvSpPr/>
      </dsp:nvSpPr>
      <dsp:spPr>
        <a:xfrm>
          <a:off x="3786221" y="1655354"/>
          <a:ext cx="785993" cy="1497701"/>
        </a:xfrm>
        <a:custGeom>
          <a:avLst/>
          <a:gdLst/>
          <a:ahLst/>
          <a:cxnLst/>
          <a:rect l="0" t="0" r="0" b="0"/>
          <a:pathLst>
            <a:path>
              <a:moveTo>
                <a:pt x="0" y="1497701"/>
              </a:moveTo>
              <a:lnTo>
                <a:pt x="392996" y="1497701"/>
              </a:lnTo>
              <a:lnTo>
                <a:pt x="392996" y="0"/>
              </a:lnTo>
              <a:lnTo>
                <a:pt x="785993" y="0"/>
              </a:lnTo>
            </a:path>
          </a:pathLst>
        </a:custGeom>
        <a:noFill/>
        <a:ln w="1905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4136933" y="2361920"/>
        <a:ext cx="84570" cy="84570"/>
      </dsp:txXfrm>
    </dsp:sp>
    <dsp:sp modelId="{AE7D3327-F27C-4473-B173-3F16201326D2}">
      <dsp:nvSpPr>
        <dsp:cNvPr id="0" name=""/>
        <dsp:cNvSpPr/>
      </dsp:nvSpPr>
      <dsp:spPr>
        <a:xfrm rot="16200000">
          <a:off x="34084" y="2553975"/>
          <a:ext cx="6306113" cy="1198161"/>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SOCIAL DISTANCING DETECTION</a:t>
          </a:r>
          <a:endParaRPr lang="en-IN" sz="4200" kern="1200" dirty="0"/>
        </a:p>
      </dsp:txBody>
      <dsp:txXfrm>
        <a:off x="34084" y="2553975"/>
        <a:ext cx="6306113" cy="1198161"/>
      </dsp:txXfrm>
    </dsp:sp>
    <dsp:sp modelId="{D5263086-AF90-4BDA-BC73-8CE9BF8C8D3E}">
      <dsp:nvSpPr>
        <dsp:cNvPr id="0" name=""/>
        <dsp:cNvSpPr/>
      </dsp:nvSpPr>
      <dsp:spPr>
        <a:xfrm>
          <a:off x="4572215" y="1056273"/>
          <a:ext cx="3929969" cy="1198161"/>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OBJECT DETECTION ALGORITHM</a:t>
          </a:r>
          <a:endParaRPr lang="en-IN" sz="2800" kern="1200" dirty="0"/>
        </a:p>
      </dsp:txBody>
      <dsp:txXfrm>
        <a:off x="4572215" y="1056273"/>
        <a:ext cx="3929969" cy="1198161"/>
      </dsp:txXfrm>
    </dsp:sp>
    <dsp:sp modelId="{E9D6C2A4-9D27-4C3A-A60C-B7CC998CCAC9}">
      <dsp:nvSpPr>
        <dsp:cNvPr id="0" name=""/>
        <dsp:cNvSpPr/>
      </dsp:nvSpPr>
      <dsp:spPr>
        <a:xfrm>
          <a:off x="4572215" y="2553975"/>
          <a:ext cx="3929969" cy="1198161"/>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OBJECT TRACKING ALGORITHM</a:t>
          </a:r>
          <a:endParaRPr lang="en-IN" sz="2800" kern="1200" dirty="0"/>
        </a:p>
      </dsp:txBody>
      <dsp:txXfrm>
        <a:off x="4572215" y="2553975"/>
        <a:ext cx="3929969" cy="1198161"/>
      </dsp:txXfrm>
    </dsp:sp>
    <dsp:sp modelId="{C8D0C050-3709-4307-BA7A-172C13E6E8B1}">
      <dsp:nvSpPr>
        <dsp:cNvPr id="0" name=""/>
        <dsp:cNvSpPr/>
      </dsp:nvSpPr>
      <dsp:spPr>
        <a:xfrm>
          <a:off x="4572215" y="4051677"/>
          <a:ext cx="3929969" cy="1198161"/>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DISTANCE MEASURING ALGORITHM</a:t>
          </a:r>
          <a:endParaRPr lang="en-IN" sz="2800" kern="1200" dirty="0"/>
        </a:p>
      </dsp:txBody>
      <dsp:txXfrm>
        <a:off x="4572215" y="4051677"/>
        <a:ext cx="3929969" cy="1198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A3F85-8D07-491C-A99F-8F094FF5CAA8}">
      <dsp:nvSpPr>
        <dsp:cNvPr id="0" name=""/>
        <dsp:cNvSpPr/>
      </dsp:nvSpPr>
      <dsp:spPr>
        <a:xfrm>
          <a:off x="1207004" y="1585"/>
          <a:ext cx="2561534" cy="2561534"/>
        </a:xfrm>
        <a:prstGeom prst="ellipse">
          <a:avLst/>
        </a:prstGeom>
        <a:solidFill>
          <a:schemeClr val="bg2">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1">
                  <a:lumMod val="50000"/>
                </a:schemeClr>
              </a:solidFill>
            </a:rPr>
            <a:t>Object localization</a:t>
          </a:r>
          <a:endParaRPr lang="en-IN" sz="2000" b="1" kern="1200" dirty="0">
            <a:solidFill>
              <a:schemeClr val="accent1">
                <a:lumMod val="50000"/>
              </a:schemeClr>
            </a:solidFill>
          </a:endParaRPr>
        </a:p>
      </dsp:txBody>
      <dsp:txXfrm>
        <a:off x="1582132" y="376713"/>
        <a:ext cx="1811278" cy="1811278"/>
      </dsp:txXfrm>
    </dsp:sp>
    <dsp:sp modelId="{6DEA49B7-7771-4EBB-BA17-6AA6F2D3BDDE}">
      <dsp:nvSpPr>
        <dsp:cNvPr id="0" name=""/>
        <dsp:cNvSpPr/>
      </dsp:nvSpPr>
      <dsp:spPr>
        <a:xfrm>
          <a:off x="2249716" y="2629775"/>
          <a:ext cx="476110" cy="47611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312824" y="2811839"/>
        <a:ext cx="349894" cy="111982"/>
      </dsp:txXfrm>
    </dsp:sp>
    <dsp:sp modelId="{94900E85-CA5E-4904-A462-5FE8FBF59129}">
      <dsp:nvSpPr>
        <dsp:cNvPr id="0" name=""/>
        <dsp:cNvSpPr/>
      </dsp:nvSpPr>
      <dsp:spPr>
        <a:xfrm>
          <a:off x="1207004" y="3172541"/>
          <a:ext cx="2561534" cy="2561534"/>
        </a:xfrm>
        <a:prstGeom prst="ellipse">
          <a:avLst/>
        </a:prstGeom>
        <a:solidFill>
          <a:schemeClr val="bg2">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1">
                  <a:lumMod val="50000"/>
                </a:schemeClr>
              </a:solidFill>
            </a:rPr>
            <a:t>Object classification</a:t>
          </a:r>
          <a:endParaRPr lang="en-IN" sz="1800" b="1" kern="1200" dirty="0">
            <a:solidFill>
              <a:schemeClr val="accent1">
                <a:lumMod val="50000"/>
              </a:schemeClr>
            </a:solidFill>
          </a:endParaRPr>
        </a:p>
      </dsp:txBody>
      <dsp:txXfrm>
        <a:off x="1582132" y="3547669"/>
        <a:ext cx="1811278" cy="1811278"/>
      </dsp:txXfrm>
    </dsp:sp>
    <dsp:sp modelId="{8DBAA4CE-A521-438B-8D5B-3466DBCC3B45}">
      <dsp:nvSpPr>
        <dsp:cNvPr id="0" name=""/>
        <dsp:cNvSpPr/>
      </dsp:nvSpPr>
      <dsp:spPr>
        <a:xfrm>
          <a:off x="3891671" y="2715147"/>
          <a:ext cx="261040" cy="3053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3891671" y="2776220"/>
        <a:ext cx="182728" cy="183221"/>
      </dsp:txXfrm>
    </dsp:sp>
    <dsp:sp modelId="{9763B66D-4F39-4259-902B-09A4908F7AEA}">
      <dsp:nvSpPr>
        <dsp:cNvPr id="0" name=""/>
        <dsp:cNvSpPr/>
      </dsp:nvSpPr>
      <dsp:spPr>
        <a:xfrm>
          <a:off x="4261067" y="1383144"/>
          <a:ext cx="2969388" cy="2969372"/>
        </a:xfrm>
        <a:prstGeom prst="ellipse">
          <a:avLst/>
        </a:prstGeom>
        <a:solidFill>
          <a:schemeClr val="bg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accent1">
                  <a:lumMod val="50000"/>
                </a:schemeClr>
              </a:solidFill>
            </a:rPr>
            <a:t>Object Detection </a:t>
          </a:r>
          <a:endParaRPr lang="en-IN" sz="3300" b="1" kern="1200" dirty="0">
            <a:solidFill>
              <a:schemeClr val="accent1">
                <a:lumMod val="50000"/>
              </a:schemeClr>
            </a:solidFill>
          </a:endParaRPr>
        </a:p>
      </dsp:txBody>
      <dsp:txXfrm>
        <a:off x="4695924" y="1817998"/>
        <a:ext cx="2099674" cy="209966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63968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744644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364993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7058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186232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0E3371-D56F-4B0C-B0A9-C6DCBEE6E492}" type="datetimeFigureOut">
              <a:rPr lang="en-IN" smtClean="0"/>
              <a:t>30-04-2021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741509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0E3371-D56F-4B0C-B0A9-C6DCBEE6E492}" type="datetimeFigureOut">
              <a:rPr lang="en-IN" smtClean="0"/>
              <a:t>30-04-2021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440025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385856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56392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794759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703538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636160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365323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895471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0E3371-D56F-4B0C-B0A9-C6DCBEE6E492}" type="datetimeFigureOut">
              <a:rPr lang="en-IN" smtClean="0"/>
              <a:t>30-04-2021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693249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0E3371-D56F-4B0C-B0A9-C6DCBEE6E492}" type="datetimeFigureOut">
              <a:rPr lang="en-IN" smtClean="0"/>
              <a:t>30-04-2021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4043370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0E3371-D56F-4B0C-B0A9-C6DCBEE6E492}" type="datetimeFigureOut">
              <a:rPr lang="en-IN" smtClean="0"/>
              <a:t>30-04-2021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414478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386913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672933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7956424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403251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71529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690493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679458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0E3371-D56F-4B0C-B0A9-C6DCBEE6E492}" type="datetimeFigureOut">
              <a:rPr lang="en-IN" smtClean="0"/>
              <a:t>30-04-2021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154241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0E3371-D56F-4B0C-B0A9-C6DCBEE6E492}" type="datetimeFigureOut">
              <a:rPr lang="en-IN" smtClean="0"/>
              <a:t>30-04-2021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1851927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715086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63795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0512274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464261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268158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1414655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0E3371-D56F-4B0C-B0A9-C6DCBEE6E492}" type="datetimeFigureOut">
              <a:rPr lang="en-IN" smtClean="0"/>
              <a:t>30-04-2021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285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9286634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0E3371-D56F-4B0C-B0A9-C6DCBEE6E492}" type="datetimeFigureOut">
              <a:rPr lang="en-IN" smtClean="0"/>
              <a:t>30-04-2021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2688728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0E3371-D56F-4B0C-B0A9-C6DCBEE6E492}" type="datetimeFigureOut">
              <a:rPr lang="en-IN" smtClean="0"/>
              <a:t>30-04-2021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42033800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4755614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1771172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0449866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57197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071672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41072544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0E3371-D56F-4B0C-B0A9-C6DCBEE6E492}" type="datetimeFigureOut">
              <a:rPr lang="en-IN" smtClean="0"/>
              <a:t>30-04-2021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2903643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0E3371-D56F-4B0C-B0A9-C6DCBEE6E492}" type="datetimeFigureOut">
              <a:rPr lang="en-IN" smtClean="0"/>
              <a:t>30-04-2021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70505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0E3371-D56F-4B0C-B0A9-C6DCBEE6E492}" type="datetimeFigureOut">
              <a:rPr lang="en-IN" smtClean="0"/>
              <a:t>30-04-2021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603541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1328801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E3371-D56F-4B0C-B0A9-C6DCBEE6E492}" type="datetimeFigureOut">
              <a:rPr lang="en-IN" smtClean="0"/>
              <a:t>30-04-2021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822022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0E3371-D56F-4B0C-B0A9-C6DCBEE6E492}" type="datetimeFigureOut">
              <a:rPr lang="en-IN" smtClean="0"/>
              <a:t>30-04-2021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256262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0E3371-D56F-4B0C-B0A9-C6DCBEE6E492}" type="datetimeFigureOut">
              <a:rPr lang="en-IN" smtClean="0"/>
              <a:t>30-04-2021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40378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823830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0E3371-D56F-4B0C-B0A9-C6DCBEE6E492}" type="datetimeFigureOut">
              <a:rPr lang="en-IN" smtClean="0"/>
              <a:t>30-04-2021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864A70-B627-41AD-8093-1AA9C09422D4}" type="slidenum">
              <a:rPr lang="en-IN" smtClean="0"/>
              <a:t>‹#›</a:t>
            </a:fld>
            <a:endParaRPr lang="en-IN"/>
          </a:p>
        </p:txBody>
      </p:sp>
    </p:spTree>
    <p:extLst>
      <p:ext uri="{BB962C8B-B14F-4D97-AF65-F5344CB8AC3E}">
        <p14:creationId xmlns:p14="http://schemas.microsoft.com/office/powerpoint/2010/main" val="326413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30E3371-D56F-4B0C-B0A9-C6DCBEE6E492}" type="datetimeFigureOut">
              <a:rPr lang="en-IN" smtClean="0"/>
              <a:t>30-04-2021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C864A70-B627-41AD-8093-1AA9C09422D4}" type="slidenum">
              <a:rPr lang="en-IN" smtClean="0"/>
              <a:t>‹#›</a:t>
            </a:fld>
            <a:endParaRPr lang="en-IN"/>
          </a:p>
        </p:txBody>
      </p:sp>
    </p:spTree>
    <p:extLst>
      <p:ext uri="{BB962C8B-B14F-4D97-AF65-F5344CB8AC3E}">
        <p14:creationId xmlns:p14="http://schemas.microsoft.com/office/powerpoint/2010/main" val="8593068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30E3371-D56F-4B0C-B0A9-C6DCBEE6E492}" type="datetimeFigureOut">
              <a:rPr lang="en-IN" smtClean="0"/>
              <a:t>30-04-2021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C864A70-B627-41AD-8093-1AA9C09422D4}" type="slidenum">
              <a:rPr lang="en-IN" smtClean="0"/>
              <a:t>‹#›</a:t>
            </a:fld>
            <a:endParaRPr lang="en-IN"/>
          </a:p>
        </p:txBody>
      </p:sp>
    </p:spTree>
    <p:extLst>
      <p:ext uri="{BB962C8B-B14F-4D97-AF65-F5344CB8AC3E}">
        <p14:creationId xmlns:p14="http://schemas.microsoft.com/office/powerpoint/2010/main" val="190894592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30E3371-D56F-4B0C-B0A9-C6DCBEE6E492}" type="datetimeFigureOut">
              <a:rPr lang="en-IN" smtClean="0"/>
              <a:t>30-04-2021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C864A70-B627-41AD-8093-1AA9C09422D4}" type="slidenum">
              <a:rPr lang="en-IN" smtClean="0"/>
              <a:t>‹#›</a:t>
            </a:fld>
            <a:endParaRPr lang="en-IN"/>
          </a:p>
        </p:txBody>
      </p:sp>
    </p:spTree>
    <p:extLst>
      <p:ext uri="{BB962C8B-B14F-4D97-AF65-F5344CB8AC3E}">
        <p14:creationId xmlns:p14="http://schemas.microsoft.com/office/powerpoint/2010/main" val="774963693"/>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775BD-7D5F-4E8D-A34C-4EBAFB950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7" name="TextBox 6">
            <a:extLst>
              <a:ext uri="{FF2B5EF4-FFF2-40B4-BE49-F238E27FC236}">
                <a16:creationId xmlns:a16="http://schemas.microsoft.com/office/drawing/2014/main" id="{C01DB058-8FD2-48F6-9EBE-0C86F1897859}"/>
              </a:ext>
            </a:extLst>
          </p:cNvPr>
          <p:cNvSpPr txBox="1"/>
          <p:nvPr/>
        </p:nvSpPr>
        <p:spPr>
          <a:xfrm>
            <a:off x="100668" y="83618"/>
            <a:ext cx="11962701" cy="769441"/>
          </a:xfrm>
          <a:prstGeom prst="rect">
            <a:avLst/>
          </a:prstGeom>
          <a:noFill/>
          <a:ln>
            <a:solidFill>
              <a:schemeClr val="accent1">
                <a:lumMod val="75000"/>
              </a:schemeClr>
            </a:solidFill>
          </a:ln>
          <a:effectLst>
            <a:glow rad="228600">
              <a:schemeClr val="accent1">
                <a:satMod val="175000"/>
                <a:alpha val="40000"/>
              </a:schemeClr>
            </a:glow>
          </a:effectLst>
        </p:spPr>
        <p:txBody>
          <a:bodyPr wrap="square">
            <a:spAutoFit/>
          </a:bodyPr>
          <a:lstStyle/>
          <a:p>
            <a:r>
              <a:rPr lang="en-US" sz="4400" b="1" dirty="0">
                <a:solidFill>
                  <a:schemeClr val="accent1"/>
                </a:solidFill>
              </a:rPr>
              <a:t>PPT Presentation of Course Completion Project </a:t>
            </a:r>
            <a:endParaRPr lang="en-IN" sz="4400" b="1" dirty="0">
              <a:solidFill>
                <a:schemeClr val="accent1"/>
              </a:solidFill>
            </a:endParaRPr>
          </a:p>
        </p:txBody>
      </p:sp>
      <p:sp>
        <p:nvSpPr>
          <p:cNvPr id="10" name="Rectangle 9">
            <a:extLst>
              <a:ext uri="{FF2B5EF4-FFF2-40B4-BE49-F238E27FC236}">
                <a16:creationId xmlns:a16="http://schemas.microsoft.com/office/drawing/2014/main" id="{88E5A8D2-C749-4066-B758-1A881AD73E6A}"/>
              </a:ext>
            </a:extLst>
          </p:cNvPr>
          <p:cNvSpPr/>
          <p:nvPr/>
        </p:nvSpPr>
        <p:spPr>
          <a:xfrm>
            <a:off x="509432" y="1512374"/>
            <a:ext cx="5343787" cy="4247317"/>
          </a:xfrm>
          <a:prstGeom prst="rect">
            <a:avLst/>
          </a:prstGeom>
          <a:noFill/>
        </p:spPr>
        <p:txBody>
          <a:bodyPr wrap="square" lIns="91440" tIns="45720" rIns="91440" bIns="45720">
            <a:spAutoFit/>
          </a:bodyPr>
          <a:lstStyle/>
          <a:p>
            <a:pPr algn="ctr"/>
            <a:r>
              <a:rPr lang="en-US" sz="5400" b="1" u="sng"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igh Tower Text" panose="02040502050506030303" pitchFamily="18" charset="0"/>
              </a:rPr>
              <a:t>Team Members</a:t>
            </a:r>
          </a:p>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igh Tower Text" panose="02040502050506030303" pitchFamily="18" charset="0"/>
              </a:rPr>
              <a:t> Soumik Roy</a:t>
            </a:r>
          </a:p>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2.</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igh Tower Text" panose="02040502050506030303" pitchFamily="18" charset="0"/>
              </a:rPr>
              <a:t> Soumik Dhar</a:t>
            </a:r>
          </a:p>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igh Tower Text" panose="02040502050506030303" pitchFamily="18" charset="0"/>
              </a:rPr>
              <a:t> Soumik Das</a:t>
            </a:r>
          </a:p>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4.</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igh Tower Text" panose="02040502050506030303" pitchFamily="18" charset="0"/>
              </a:rPr>
              <a:t> </a:t>
            </a: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igh Tower Text" panose="02040502050506030303" pitchFamily="18" charset="0"/>
              </a:rPr>
              <a:t>Sankhya</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igh Tower Text" panose="02040502050506030303" pitchFamily="18" charset="0"/>
              </a:rPr>
              <a:t> Dey</a:t>
            </a:r>
            <a:endParaRPr lang="en-I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319323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A9AD9BB-3A2B-4E18-8657-65155011B9D8}"/>
              </a:ext>
            </a:extLst>
          </p:cNvPr>
          <p:cNvGraphicFramePr/>
          <p:nvPr>
            <p:extLst>
              <p:ext uri="{D42A27DB-BD31-4B8C-83A1-F6EECF244321}">
                <p14:modId xmlns:p14="http://schemas.microsoft.com/office/powerpoint/2010/main" val="1101937669"/>
              </p:ext>
            </p:extLst>
          </p:nvPr>
        </p:nvGraphicFramePr>
        <p:xfrm>
          <a:off x="1914553" y="971336"/>
          <a:ext cx="8437461" cy="5735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9A953D2-EFB7-4D45-B409-1C02F795947C}"/>
              </a:ext>
            </a:extLst>
          </p:cNvPr>
          <p:cNvSpPr txBox="1"/>
          <p:nvPr/>
        </p:nvSpPr>
        <p:spPr>
          <a:xfrm>
            <a:off x="0" y="167780"/>
            <a:ext cx="12191999" cy="1569660"/>
          </a:xfrm>
          <a:prstGeom prst="rect">
            <a:avLst/>
          </a:prstGeom>
          <a:noFill/>
        </p:spPr>
        <p:txBody>
          <a:bodyPr wrap="square" rtlCol="0">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rPr>
              <a:t>Object Detection take place in two steps</a:t>
            </a:r>
          </a:p>
          <a:p>
            <a:pPr algn="ctr"/>
            <a:endParaRPr lang="en-IN" sz="48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9383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641892-A078-4E5A-80A7-C718EE5A5DEF}"/>
              </a:ext>
            </a:extLst>
          </p:cNvPr>
          <p:cNvSpPr txBox="1"/>
          <p:nvPr/>
        </p:nvSpPr>
        <p:spPr>
          <a:xfrm>
            <a:off x="0" y="167780"/>
            <a:ext cx="12191999" cy="830997"/>
          </a:xfrm>
          <a:prstGeom prst="rect">
            <a:avLst/>
          </a:prstGeom>
          <a:noFill/>
        </p:spPr>
        <p:txBody>
          <a:bodyPr wrap="square" rtlCol="0">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rPr>
              <a:t>Box Confidence Score : </a:t>
            </a:r>
            <a:endParaRPr lang="en-IN" sz="4800" b="1"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28D8FAC3-3179-405F-A43E-FA923549442C}"/>
              </a:ext>
            </a:extLst>
          </p:cNvPr>
          <p:cNvSpPr txBox="1"/>
          <p:nvPr/>
        </p:nvSpPr>
        <p:spPr>
          <a:xfrm>
            <a:off x="0" y="897622"/>
            <a:ext cx="12192000" cy="5078313"/>
          </a:xfrm>
          <a:prstGeom prst="rect">
            <a:avLst/>
          </a:prstGeom>
          <a:noFill/>
        </p:spPr>
        <p:txBody>
          <a:bodyPr wrap="square" rtlCol="0">
            <a:spAutoFit/>
          </a:bodyPr>
          <a:lstStyle/>
          <a:p>
            <a:r>
              <a:rPr lang="en-US" sz="3600" dirty="0"/>
              <a:t>How much confident the box is that there is an object</a:t>
            </a:r>
          </a:p>
          <a:p>
            <a:endParaRPr lang="en-US" sz="3600" dirty="0"/>
          </a:p>
          <a:p>
            <a:r>
              <a:rPr lang="en-US" sz="3600" dirty="0"/>
              <a:t>Gives an idea of </a:t>
            </a:r>
            <a:r>
              <a:rPr lang="en-US" sz="3600" dirty="0" err="1"/>
              <a:t>objectness</a:t>
            </a:r>
            <a:endParaRPr lang="en-US" sz="3600" dirty="0"/>
          </a:p>
          <a:p>
            <a:endParaRPr lang="en-US" sz="3600" dirty="0"/>
          </a:p>
          <a:p>
            <a:endParaRPr lang="en-US" sz="3600" dirty="0"/>
          </a:p>
          <a:p>
            <a:r>
              <a:rPr lang="en-US" sz="3600" dirty="0"/>
              <a:t>Box confident score = P(object)*IOU</a:t>
            </a:r>
          </a:p>
          <a:p>
            <a:endParaRPr lang="en-US" sz="3600" dirty="0"/>
          </a:p>
          <a:p>
            <a:endParaRPr lang="en-US" sz="3600" dirty="0"/>
          </a:p>
          <a:p>
            <a:r>
              <a:rPr lang="en-US" sz="3600" dirty="0"/>
              <a:t>What is IOU ??</a:t>
            </a:r>
            <a:r>
              <a:rPr lang="en-US" sz="3600" b="1" dirty="0">
                <a:ln w="9525">
                  <a:solidFill>
                    <a:schemeClr val="bg1"/>
                  </a:solidFill>
                  <a:prstDash val="solid"/>
                </a:ln>
                <a:effectLst>
                  <a:outerShdw blurRad="12700" dist="38100" dir="2700000" algn="tl" rotWithShape="0">
                    <a:schemeClr val="bg1">
                      <a:lumMod val="50000"/>
                    </a:schemeClr>
                  </a:outerShdw>
                </a:effectLst>
              </a:rPr>
              <a:t> 🤔🤔</a:t>
            </a:r>
            <a:endParaRPr lang="en-IN" sz="3600" dirty="0"/>
          </a:p>
        </p:txBody>
      </p:sp>
    </p:spTree>
    <p:extLst>
      <p:ext uri="{BB962C8B-B14F-4D97-AF65-F5344CB8AC3E}">
        <p14:creationId xmlns:p14="http://schemas.microsoft.com/office/powerpoint/2010/main" val="3553106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4EB638-91B5-4910-8EA1-56484BB1E0AF}"/>
              </a:ext>
            </a:extLst>
          </p:cNvPr>
          <p:cNvSpPr txBox="1"/>
          <p:nvPr/>
        </p:nvSpPr>
        <p:spPr>
          <a:xfrm>
            <a:off x="0" y="167780"/>
            <a:ext cx="12191999" cy="2677656"/>
          </a:xfrm>
          <a:prstGeom prst="rect">
            <a:avLst/>
          </a:prstGeom>
          <a:noFill/>
        </p:spPr>
        <p:txBody>
          <a:bodyPr wrap="square" rtlCol="0">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rPr>
              <a:t>IOU(Intersection over Union)</a:t>
            </a:r>
          </a:p>
          <a:p>
            <a:pPr algn="ctr"/>
            <a:endParaRPr lang="en-US" sz="1200" b="1" dirty="0">
              <a:ln w="9525">
                <a:solidFill>
                  <a:schemeClr val="bg1"/>
                </a:solidFill>
                <a:prstDash val="solid"/>
              </a:ln>
              <a:effectLst>
                <a:outerShdw blurRad="12700" dist="38100" dir="2700000" algn="tl" rotWithShape="0">
                  <a:schemeClr val="bg1">
                    <a:lumMod val="50000"/>
                  </a:schemeClr>
                </a:outerShdw>
              </a:effectLst>
            </a:endParaRPr>
          </a:p>
          <a:p>
            <a:pPr algn="just"/>
            <a:r>
              <a:rPr lang="en-US" sz="3600" b="1" dirty="0">
                <a:ln w="9525">
                  <a:solidFill>
                    <a:schemeClr val="bg1"/>
                  </a:solidFill>
                  <a:prstDash val="solid"/>
                </a:ln>
                <a:effectLst>
                  <a:outerShdw blurRad="12700" dist="38100" dir="2700000" algn="tl" rotWithShape="0">
                    <a:schemeClr val="bg1">
                      <a:lumMod val="50000"/>
                    </a:schemeClr>
                  </a:outerShdw>
                </a:effectLst>
              </a:rPr>
              <a:t>It is a matric that allows us to evaluate how similar our predicted bounding box is to the ground truth bounding box</a:t>
            </a:r>
          </a:p>
        </p:txBody>
      </p:sp>
      <p:pic>
        <p:nvPicPr>
          <p:cNvPr id="3" name="Picture 2">
            <a:extLst>
              <a:ext uri="{FF2B5EF4-FFF2-40B4-BE49-F238E27FC236}">
                <a16:creationId xmlns:a16="http://schemas.microsoft.com/office/drawing/2014/main" id="{C652FAE7-6748-4247-902B-ABE81813AC98}"/>
              </a:ext>
            </a:extLst>
          </p:cNvPr>
          <p:cNvPicPr>
            <a:picLocks noChangeAspect="1"/>
          </p:cNvPicPr>
          <p:nvPr/>
        </p:nvPicPr>
        <p:blipFill>
          <a:blip r:embed="rId2"/>
          <a:stretch>
            <a:fillRect/>
          </a:stretch>
        </p:blipFill>
        <p:spPr>
          <a:xfrm>
            <a:off x="355860" y="2920937"/>
            <a:ext cx="4634860" cy="3570826"/>
          </a:xfrm>
          <a:prstGeom prst="rect">
            <a:avLst/>
          </a:prstGeom>
        </p:spPr>
      </p:pic>
      <p:pic>
        <p:nvPicPr>
          <p:cNvPr id="4" name="Picture 3">
            <a:extLst>
              <a:ext uri="{FF2B5EF4-FFF2-40B4-BE49-F238E27FC236}">
                <a16:creationId xmlns:a16="http://schemas.microsoft.com/office/drawing/2014/main" id="{F827E4CC-38CF-4889-95B7-829034DBDFC2}"/>
              </a:ext>
            </a:extLst>
          </p:cNvPr>
          <p:cNvPicPr>
            <a:picLocks noChangeAspect="1"/>
          </p:cNvPicPr>
          <p:nvPr/>
        </p:nvPicPr>
        <p:blipFill>
          <a:blip r:embed="rId3"/>
          <a:stretch>
            <a:fillRect/>
          </a:stretch>
        </p:blipFill>
        <p:spPr>
          <a:xfrm>
            <a:off x="5278334" y="3667437"/>
            <a:ext cx="6709533" cy="2087410"/>
          </a:xfrm>
          <a:prstGeom prst="rect">
            <a:avLst/>
          </a:prstGeom>
        </p:spPr>
      </p:pic>
    </p:spTree>
    <p:extLst>
      <p:ext uri="{BB962C8B-B14F-4D97-AF65-F5344CB8AC3E}">
        <p14:creationId xmlns:p14="http://schemas.microsoft.com/office/powerpoint/2010/main" val="1363318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71355E-5A66-4B63-A418-F98A99BD734F}"/>
              </a:ext>
            </a:extLst>
          </p:cNvPr>
          <p:cNvSpPr txBox="1"/>
          <p:nvPr/>
        </p:nvSpPr>
        <p:spPr>
          <a:xfrm>
            <a:off x="0" y="167780"/>
            <a:ext cx="12191999" cy="3847207"/>
          </a:xfrm>
          <a:prstGeom prst="rect">
            <a:avLst/>
          </a:prstGeom>
          <a:noFill/>
        </p:spPr>
        <p:txBody>
          <a:bodyPr wrap="square" rtlCol="0">
            <a:spAutoFit/>
          </a:bodyPr>
          <a:lstStyle/>
          <a:p>
            <a:r>
              <a:rPr lang="en-US" sz="4000" b="1" dirty="0">
                <a:ln w="9525">
                  <a:solidFill>
                    <a:schemeClr val="bg1"/>
                  </a:solidFill>
                  <a:prstDash val="solid"/>
                </a:ln>
                <a:effectLst>
                  <a:outerShdw blurRad="12700" dist="38100" dir="2700000" algn="tl" rotWithShape="0">
                    <a:schemeClr val="bg1">
                      <a:lumMod val="50000"/>
                    </a:schemeClr>
                  </a:outerShdw>
                </a:effectLst>
              </a:rPr>
              <a:t>Now there is one problem…</a:t>
            </a:r>
          </a:p>
          <a:p>
            <a:endParaRPr lang="en-US" sz="4000" b="1" dirty="0">
              <a:ln w="9525">
                <a:solidFill>
                  <a:schemeClr val="bg1"/>
                </a:solidFill>
                <a:prstDash val="solid"/>
              </a:ln>
              <a:effectLst>
                <a:outerShdw blurRad="12700" dist="38100" dir="2700000" algn="tl" rotWithShape="0">
                  <a:schemeClr val="bg1">
                    <a:lumMod val="50000"/>
                  </a:schemeClr>
                </a:outerShdw>
              </a:effectLst>
            </a:endParaRPr>
          </a:p>
          <a:p>
            <a:r>
              <a:rPr lang="en-US" sz="4000" b="1" dirty="0">
                <a:ln w="9525">
                  <a:solidFill>
                    <a:schemeClr val="bg1"/>
                  </a:solidFill>
                  <a:prstDash val="solid"/>
                </a:ln>
                <a:effectLst>
                  <a:outerShdw blurRad="12700" dist="38100" dir="2700000" algn="tl" rotWithShape="0">
                    <a:schemeClr val="bg1">
                      <a:lumMod val="50000"/>
                    </a:schemeClr>
                  </a:outerShdw>
                </a:effectLst>
              </a:rPr>
              <a:t>For the same object YOLO can make duplicate detection</a:t>
            </a:r>
          </a:p>
          <a:p>
            <a:endParaRPr lang="en-US" sz="4000" b="1" dirty="0">
              <a:ln w="9525">
                <a:solidFill>
                  <a:schemeClr val="bg1"/>
                </a:solidFill>
                <a:prstDash val="solid"/>
              </a:ln>
              <a:effectLst>
                <a:outerShdw blurRad="12700" dist="38100" dir="2700000" algn="tl" rotWithShape="0">
                  <a:schemeClr val="bg1">
                    <a:lumMod val="50000"/>
                  </a:schemeClr>
                </a:outerShdw>
              </a:effectLst>
            </a:endParaRPr>
          </a:p>
          <a:p>
            <a:r>
              <a:rPr lang="en-IN" sz="4000" b="1" dirty="0">
                <a:ln w="9525">
                  <a:solidFill>
                    <a:schemeClr val="bg1"/>
                  </a:solidFill>
                  <a:prstDash val="solid"/>
                </a:ln>
                <a:effectLst>
                  <a:outerShdw blurRad="12700" dist="38100" dir="2700000" algn="tl" rotWithShape="0">
                    <a:schemeClr val="bg1">
                      <a:lumMod val="50000"/>
                    </a:schemeClr>
                  </a:outerShdw>
                </a:effectLst>
              </a:rPr>
              <a:t>How to solve this problem??</a:t>
            </a:r>
            <a:r>
              <a:rPr lang="en-US" sz="4000" b="1" dirty="0">
                <a:ln w="9525">
                  <a:solidFill>
                    <a:schemeClr val="bg1"/>
                  </a:solidFill>
                  <a:prstDash val="solid"/>
                </a:ln>
                <a:effectLst>
                  <a:outerShdw blurRad="12700" dist="38100" dir="2700000" algn="tl" rotWithShape="0">
                    <a:schemeClr val="bg1">
                      <a:lumMod val="50000"/>
                    </a:schemeClr>
                  </a:outerShdw>
                </a:effectLst>
              </a:rPr>
              <a:t>🤔🤔</a:t>
            </a:r>
          </a:p>
        </p:txBody>
      </p:sp>
    </p:spTree>
    <p:extLst>
      <p:ext uri="{BB962C8B-B14F-4D97-AF65-F5344CB8AC3E}">
        <p14:creationId xmlns:p14="http://schemas.microsoft.com/office/powerpoint/2010/main" val="632328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588BE6-B8F4-4931-8722-A0551DB56A19}"/>
              </a:ext>
            </a:extLst>
          </p:cNvPr>
          <p:cNvSpPr txBox="1"/>
          <p:nvPr/>
        </p:nvSpPr>
        <p:spPr>
          <a:xfrm>
            <a:off x="0" y="167780"/>
            <a:ext cx="12191999" cy="8340745"/>
          </a:xfrm>
          <a:prstGeom prst="rect">
            <a:avLst/>
          </a:prstGeom>
          <a:noFill/>
        </p:spPr>
        <p:txBody>
          <a:bodyPr wrap="square" rtlCol="0">
            <a:spAutoFit/>
          </a:bodyPr>
          <a:lstStyle/>
          <a:p>
            <a:r>
              <a:rPr lang="en-US" sz="4000" b="1" dirty="0">
                <a:ln w="9525">
                  <a:solidFill>
                    <a:schemeClr val="bg1"/>
                  </a:solidFill>
                  <a:prstDash val="solid"/>
                </a:ln>
                <a:effectLst>
                  <a:outerShdw blurRad="12700" dist="38100" dir="2700000" algn="tl" rotWithShape="0">
                    <a:schemeClr val="bg1">
                      <a:lumMod val="50000"/>
                    </a:schemeClr>
                  </a:outerShdw>
                </a:effectLst>
              </a:rPr>
              <a:t>The algorithm applied to solve this kind of problem is NMS(Non Maximal Suppression)</a:t>
            </a:r>
          </a:p>
          <a:p>
            <a:endParaRPr lang="en-US" sz="4000" b="1" dirty="0">
              <a:ln w="9525">
                <a:solidFill>
                  <a:schemeClr val="bg1"/>
                </a:solidFill>
                <a:prstDash val="solid"/>
              </a:ln>
              <a:effectLst>
                <a:outerShdw blurRad="12700" dist="38100" dir="2700000" algn="tl" rotWithShape="0">
                  <a:schemeClr val="bg1">
                    <a:lumMod val="50000"/>
                  </a:schemeClr>
                </a:outerShdw>
              </a:effectLst>
            </a:endParaRPr>
          </a:p>
          <a:p>
            <a:r>
              <a:rPr lang="en-US" sz="3200" b="1" dirty="0">
                <a:ln w="9525">
                  <a:solidFill>
                    <a:schemeClr val="bg1"/>
                  </a:solidFill>
                  <a:prstDash val="solid"/>
                </a:ln>
                <a:effectLst>
                  <a:outerShdw blurRad="12700" dist="38100" dir="2700000" algn="tl" rotWithShape="0">
                    <a:schemeClr val="bg1">
                      <a:lumMod val="50000"/>
                    </a:schemeClr>
                  </a:outerShdw>
                </a:effectLst>
              </a:rPr>
              <a:t>Steps to be followed…</a:t>
            </a:r>
          </a:p>
          <a:p>
            <a:pPr marL="571500" indent="-571500">
              <a:buFont typeface="Arial" panose="020B0604020202020204" pitchFamily="34" charset="0"/>
              <a:buChar char="•"/>
            </a:pPr>
            <a:r>
              <a:rPr lang="en-US" sz="3200" b="1" dirty="0">
                <a:ln w="9525">
                  <a:solidFill>
                    <a:schemeClr val="bg1"/>
                  </a:solidFill>
                  <a:prstDash val="solid"/>
                </a:ln>
                <a:effectLst>
                  <a:outerShdw blurRad="12700" dist="38100" dir="2700000" algn="tl" rotWithShape="0">
                    <a:schemeClr val="bg1">
                      <a:lumMod val="50000"/>
                    </a:schemeClr>
                  </a:outerShdw>
                </a:effectLst>
              </a:rPr>
              <a:t>Arrange in decreasing order of confidence score</a:t>
            </a:r>
          </a:p>
          <a:p>
            <a:pPr marL="571500" indent="-571500">
              <a:buFont typeface="Arial" panose="020B0604020202020204" pitchFamily="34" charset="0"/>
              <a:buChar char="•"/>
            </a:pPr>
            <a:r>
              <a:rPr lang="en-US" sz="3200" b="1" dirty="0">
                <a:ln w="9525">
                  <a:solidFill>
                    <a:schemeClr val="bg1"/>
                  </a:solidFill>
                  <a:prstDash val="solid"/>
                </a:ln>
                <a:effectLst>
                  <a:outerShdw blurRad="12700" dist="38100" dir="2700000" algn="tl" rotWithShape="0">
                    <a:schemeClr val="bg1">
                      <a:lumMod val="50000"/>
                    </a:schemeClr>
                  </a:outerShdw>
                </a:effectLst>
              </a:rPr>
              <a:t>Discard boxes having confidence score less than threshold</a:t>
            </a:r>
          </a:p>
          <a:p>
            <a:pPr marL="571500" indent="-571500">
              <a:buFont typeface="Arial" panose="020B0604020202020204" pitchFamily="34" charset="0"/>
              <a:buChar char="•"/>
            </a:pPr>
            <a:r>
              <a:rPr lang="en-US" sz="3200" b="1" dirty="0">
                <a:ln w="9525">
                  <a:solidFill>
                    <a:schemeClr val="bg1"/>
                  </a:solidFill>
                  <a:prstDash val="solid"/>
                </a:ln>
                <a:effectLst>
                  <a:outerShdw blurRad="12700" dist="38100" dir="2700000" algn="tl" rotWithShape="0">
                    <a:schemeClr val="bg1">
                      <a:lumMod val="50000"/>
                    </a:schemeClr>
                  </a:outerShdw>
                </a:effectLst>
              </a:rPr>
              <a:t>Start from the top scores, ignore any current prediction if we find any previous predictions that have the same class and IOU&gt;0.5 with the current prediction</a:t>
            </a:r>
          </a:p>
          <a:p>
            <a:pPr marL="571500" indent="-571500">
              <a:buFont typeface="Arial" panose="020B0604020202020204" pitchFamily="34" charset="0"/>
              <a:buChar char="•"/>
            </a:pPr>
            <a:r>
              <a:rPr lang="en-US" sz="3200" b="1" dirty="0">
                <a:ln w="9525">
                  <a:solidFill>
                    <a:schemeClr val="bg1"/>
                  </a:solidFill>
                  <a:prstDash val="solid"/>
                </a:ln>
                <a:effectLst>
                  <a:outerShdw blurRad="12700" dist="38100" dir="2700000" algn="tl" rotWithShape="0">
                    <a:schemeClr val="bg1">
                      <a:lumMod val="50000"/>
                    </a:schemeClr>
                  </a:outerShdw>
                </a:effectLst>
              </a:rPr>
              <a:t>Repeat until all are checked</a:t>
            </a:r>
          </a:p>
          <a:p>
            <a:endParaRPr lang="en-US" sz="4000" b="1" dirty="0">
              <a:ln w="9525">
                <a:solidFill>
                  <a:schemeClr val="bg1"/>
                </a:solidFill>
                <a:prstDash val="solid"/>
              </a:ln>
              <a:effectLst>
                <a:outerShdw blurRad="12700" dist="38100" dir="2700000" algn="tl" rotWithShape="0">
                  <a:schemeClr val="bg1">
                    <a:lumMod val="50000"/>
                  </a:schemeClr>
                </a:outerShdw>
              </a:effectLst>
            </a:endParaRPr>
          </a:p>
          <a:p>
            <a:endParaRPr lang="en-US" sz="4000" b="1" dirty="0">
              <a:ln w="9525">
                <a:solidFill>
                  <a:schemeClr val="bg1"/>
                </a:solidFill>
                <a:prstDash val="solid"/>
              </a:ln>
              <a:effectLst>
                <a:outerShdw blurRad="12700" dist="38100" dir="2700000" algn="tl" rotWithShape="0">
                  <a:schemeClr val="bg1">
                    <a:lumMod val="50000"/>
                  </a:schemeClr>
                </a:outerShdw>
              </a:effectLst>
            </a:endParaRPr>
          </a:p>
          <a:p>
            <a:endParaRPr lang="en-US" sz="4000" b="1" dirty="0">
              <a:ln w="9525">
                <a:solidFill>
                  <a:schemeClr val="bg1"/>
                </a:solidFill>
                <a:prstDash val="solid"/>
              </a:ln>
              <a:effectLst>
                <a:outerShdw blurRad="12700" dist="38100" dir="2700000" algn="tl" rotWithShape="0">
                  <a:schemeClr val="bg1">
                    <a:lumMod val="50000"/>
                  </a:schemeClr>
                </a:outerShdw>
              </a:effectLst>
            </a:endParaRPr>
          </a:p>
          <a:p>
            <a:endParaRPr lang="en-US" sz="4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202748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6">
            <a:extLst>
              <a:ext uri="{FF2B5EF4-FFF2-40B4-BE49-F238E27FC236}">
                <a16:creationId xmlns:a16="http://schemas.microsoft.com/office/drawing/2014/main" id="{A4133251-92CC-4924-9C78-DB5246E1B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079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50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80340"/>
          </a:xfrm>
        </p:spPr>
        <p:txBody>
          <a:bodyPr>
            <a:normAutofit/>
          </a:bodyPr>
          <a:lstStyle/>
          <a:p>
            <a:r>
              <a:rPr lang="en-IN" b="1" i="1" u="sng" dirty="0"/>
              <a:t>Object tracking with </a:t>
            </a:r>
            <a:r>
              <a:rPr lang="en-IN" b="1" i="1" u="sng" dirty="0" err="1"/>
              <a:t>OpenCV</a:t>
            </a:r>
            <a:br>
              <a:rPr lang="en-IN" b="1" dirty="0"/>
            </a:br>
            <a:endParaRPr lang="en-IN" dirty="0"/>
          </a:p>
        </p:txBody>
      </p:sp>
      <p:sp>
        <p:nvSpPr>
          <p:cNvPr id="3" name="Content Placeholder 2"/>
          <p:cNvSpPr>
            <a:spLocks noGrp="1"/>
          </p:cNvSpPr>
          <p:nvPr>
            <p:ph idx="1"/>
          </p:nvPr>
        </p:nvSpPr>
        <p:spPr>
          <a:xfrm>
            <a:off x="838200" y="1313645"/>
            <a:ext cx="10515600" cy="4863318"/>
          </a:xfrm>
        </p:spPr>
        <p:txBody>
          <a:bodyPr/>
          <a:lstStyle/>
          <a:p>
            <a:pPr marL="0" indent="0">
              <a:buNone/>
            </a:pPr>
            <a:r>
              <a:rPr lang="en-GB" dirty="0"/>
              <a:t>Object tracking is the process of:</a:t>
            </a:r>
          </a:p>
          <a:p>
            <a:pPr>
              <a:buFont typeface="Wingdings" panose="05000000000000000000" pitchFamily="2" charset="2"/>
              <a:buChar char="v"/>
            </a:pPr>
            <a:r>
              <a:rPr lang="en-GB" dirty="0"/>
              <a:t>Taking an initial set of object detections (such as an input set of bounding box coordinates)</a:t>
            </a:r>
          </a:p>
          <a:p>
            <a:pPr>
              <a:buFont typeface="Wingdings" panose="05000000000000000000" pitchFamily="2" charset="2"/>
              <a:buChar char="v"/>
            </a:pPr>
            <a:r>
              <a:rPr lang="en-GB" dirty="0"/>
              <a:t>Creating a unique ID for each of the initial detections</a:t>
            </a:r>
          </a:p>
          <a:p>
            <a:pPr>
              <a:buFont typeface="Wingdings" panose="05000000000000000000" pitchFamily="2" charset="2"/>
              <a:buChar char="v"/>
            </a:pPr>
            <a:r>
              <a:rPr lang="en-GB" dirty="0"/>
              <a:t>And then tracking each of the objects as they move around frames in a video, maintaining the assignment of unique IDs</a:t>
            </a:r>
          </a:p>
          <a:p>
            <a:pPr marL="0" indent="0">
              <a:buNone/>
            </a:pPr>
            <a:r>
              <a:rPr lang="en-GB" dirty="0"/>
              <a:t>Furthermore, object tracking allows us to </a:t>
            </a:r>
            <a:r>
              <a:rPr lang="en-GB" b="1" dirty="0"/>
              <a:t>apply a unique ID to each tracked object</a:t>
            </a:r>
            <a:r>
              <a:rPr lang="en-GB" dirty="0"/>
              <a:t>, making it possible for us to count unique objects in a video. </a:t>
            </a:r>
          </a:p>
        </p:txBody>
      </p:sp>
    </p:spTree>
    <p:extLst>
      <p:ext uri="{BB962C8B-B14F-4D97-AF65-F5344CB8AC3E}">
        <p14:creationId xmlns:p14="http://schemas.microsoft.com/office/powerpoint/2010/main" val="109400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u="sng" dirty="0"/>
              <a:t>The centroid tracking algorithm</a:t>
            </a:r>
            <a:br>
              <a:rPr lang="en-IN" b="1" dirty="0"/>
            </a:br>
            <a:endParaRPr lang="en-IN" dirty="0"/>
          </a:p>
        </p:txBody>
      </p:sp>
      <p:sp>
        <p:nvSpPr>
          <p:cNvPr id="3" name="Content Placeholder 2"/>
          <p:cNvSpPr>
            <a:spLocks noGrp="1"/>
          </p:cNvSpPr>
          <p:nvPr>
            <p:ph idx="1"/>
          </p:nvPr>
        </p:nvSpPr>
        <p:spPr>
          <a:xfrm>
            <a:off x="838200" y="1197734"/>
            <a:ext cx="10515600" cy="5505069"/>
          </a:xfrm>
        </p:spPr>
        <p:txBody>
          <a:bodyPr>
            <a:normAutofit/>
          </a:bodyPr>
          <a:lstStyle/>
          <a:p>
            <a:pPr marL="0" indent="0" algn="ctr">
              <a:buNone/>
            </a:pPr>
            <a:r>
              <a:rPr lang="en-GB" b="1" i="1" u="sng" dirty="0"/>
              <a:t>Step 1</a:t>
            </a:r>
            <a:r>
              <a:rPr lang="en-GB" b="1" i="1" dirty="0"/>
              <a:t>:Accept bounding box coordinates and compute centroids</a:t>
            </a:r>
            <a:r>
              <a:rPr lang="en-GB" b="1" dirty="0"/>
              <a:t>.</a:t>
            </a:r>
          </a:p>
          <a:p>
            <a:pPr marL="0" indent="0" algn="ctr">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r>
              <a:rPr lang="en-GB" sz="1400" dirty="0"/>
              <a:t>The centroid tracking algorithm assumes that we are passing in a set of bounding box </a:t>
            </a:r>
            <a:r>
              <a:rPr lang="en-GB" sz="1400" i="1" dirty="0"/>
              <a:t>(x, y)</a:t>
            </a:r>
            <a:r>
              <a:rPr lang="en-GB" sz="1400" dirty="0"/>
              <a:t>-coordinates for each detected object in </a:t>
            </a:r>
            <a:r>
              <a:rPr lang="en-GB" sz="1400" b="1" i="1" dirty="0"/>
              <a:t>every single frame</a:t>
            </a:r>
            <a:r>
              <a:rPr lang="en-GB" sz="1400" dirty="0"/>
              <a:t>.</a:t>
            </a:r>
          </a:p>
          <a:p>
            <a:r>
              <a:rPr lang="en-GB" sz="1400" dirty="0"/>
              <a:t>These bounding boxes can be produced by any type of object detector you would like (</a:t>
            </a:r>
            <a:r>
              <a:rPr lang="en-GB" sz="1400" dirty="0" err="1"/>
              <a:t>color</a:t>
            </a:r>
            <a:r>
              <a:rPr lang="en-GB" sz="1400" dirty="0"/>
              <a:t> </a:t>
            </a:r>
            <a:r>
              <a:rPr lang="en-GB" sz="1400" dirty="0" err="1"/>
              <a:t>thresholding</a:t>
            </a:r>
            <a:r>
              <a:rPr lang="en-GB" sz="1400" dirty="0"/>
              <a:t> + contour extraction, </a:t>
            </a:r>
            <a:r>
              <a:rPr lang="en-GB" sz="1400" dirty="0" err="1"/>
              <a:t>Haar</a:t>
            </a:r>
            <a:r>
              <a:rPr lang="en-GB" sz="1400" dirty="0"/>
              <a:t> cascades, HOG + Linear SVM, SSDs, Faster R-CNNs, etc.), provided that they are computed for every frame in the video.</a:t>
            </a:r>
          </a:p>
          <a:p>
            <a:r>
              <a:rPr lang="en-GB" sz="1400" dirty="0"/>
              <a:t>Once we have the bounding box coordinates we must compute the “centroid”, or more simply, </a:t>
            </a:r>
            <a:r>
              <a:rPr lang="en-GB" sz="1400" i="1" dirty="0"/>
              <a:t>the </a:t>
            </a:r>
            <a:r>
              <a:rPr lang="en-GB" sz="1400" i="1" dirty="0" err="1"/>
              <a:t>center</a:t>
            </a:r>
            <a:r>
              <a:rPr lang="en-GB" sz="1400" i="1" dirty="0"/>
              <a:t> (x, y)-coordinates</a:t>
            </a:r>
            <a:r>
              <a:rPr lang="en-GB" sz="1400" dirty="0"/>
              <a:t> of the bounding box. </a:t>
            </a:r>
            <a:r>
              <a:rPr lang="en-GB" sz="1400" b="1" dirty="0"/>
              <a:t>Figure 1</a:t>
            </a:r>
            <a:r>
              <a:rPr lang="en-GB" sz="1400" dirty="0"/>
              <a:t> above demonstrates accepting a set of bounding box coordinates and computing the centroid.</a:t>
            </a:r>
          </a:p>
          <a:p>
            <a:pPr marL="0" indent="0">
              <a:buNone/>
            </a:pPr>
            <a:endParaRPr lang="en-GB" sz="1400" dirty="0"/>
          </a:p>
          <a:p>
            <a:pPr marL="0" indent="0">
              <a:buNone/>
            </a:pPr>
            <a:endParaRPr lang="en-IN" i="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056" y="1661020"/>
            <a:ext cx="4911643" cy="2365696"/>
          </a:xfrm>
          <a:prstGeom prst="rect">
            <a:avLst/>
          </a:prstGeom>
        </p:spPr>
      </p:pic>
    </p:spTree>
    <p:extLst>
      <p:ext uri="{BB962C8B-B14F-4D97-AF65-F5344CB8AC3E}">
        <p14:creationId xmlns:p14="http://schemas.microsoft.com/office/powerpoint/2010/main" val="77952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4850"/>
            <a:ext cx="10515600" cy="6091707"/>
          </a:xfrm>
        </p:spPr>
        <p:txBody>
          <a:bodyPr>
            <a:normAutofit fontScale="85000" lnSpcReduction="10000"/>
          </a:bodyPr>
          <a:lstStyle/>
          <a:p>
            <a:pPr marL="0" indent="0" algn="ctr">
              <a:buNone/>
            </a:pPr>
            <a:r>
              <a:rPr lang="en-GB" sz="2800" b="1" i="1" u="sng" dirty="0"/>
              <a:t>Step 2</a:t>
            </a:r>
            <a:r>
              <a:rPr lang="en-GB" sz="2800" b="1" i="1" dirty="0"/>
              <a:t>: Compute Euclidean distance between new bounding boxes and existing objects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GB" sz="1600" dirty="0"/>
          </a:p>
          <a:p>
            <a:endParaRPr lang="en-GB" sz="1600" dirty="0"/>
          </a:p>
          <a:p>
            <a:r>
              <a:rPr lang="en-GB" sz="1600" dirty="0"/>
              <a:t>For every subsequent frame in our video stream we apply </a:t>
            </a:r>
            <a:r>
              <a:rPr lang="en-GB" sz="1600" b="1" dirty="0"/>
              <a:t>Step #1</a:t>
            </a:r>
            <a:r>
              <a:rPr lang="en-GB" sz="1600" dirty="0"/>
              <a:t> of computing object centroids; however, instead of assigning a new unique ID to each detected object (which would defeat the purpose of object tracking), we first need to determine if we can </a:t>
            </a:r>
            <a:r>
              <a:rPr lang="en-GB" sz="1600" i="1" dirty="0"/>
              <a:t>associate</a:t>
            </a:r>
            <a:r>
              <a:rPr lang="en-GB" sz="1600" dirty="0"/>
              <a:t> the </a:t>
            </a:r>
            <a:r>
              <a:rPr lang="en-GB" sz="1600" i="1" dirty="0"/>
              <a:t>new</a:t>
            </a:r>
            <a:r>
              <a:rPr lang="en-GB" sz="1600" dirty="0"/>
              <a:t> object centroids (yellow) with the </a:t>
            </a:r>
            <a:r>
              <a:rPr lang="en-GB" sz="1600" i="1" dirty="0"/>
              <a:t>old</a:t>
            </a:r>
            <a:r>
              <a:rPr lang="en-GB" sz="1600" dirty="0"/>
              <a:t> object centroids (purple). To accomplish this process, we compute the Euclidean distance (highlighted with green arrows) between each pair of existing object centroids and input object centroids.</a:t>
            </a:r>
          </a:p>
          <a:p>
            <a:r>
              <a:rPr lang="en-GB" sz="1600" dirty="0"/>
              <a:t>From </a:t>
            </a:r>
            <a:r>
              <a:rPr lang="en-GB" sz="1600" b="1" dirty="0"/>
              <a:t>Figure 2</a:t>
            </a:r>
            <a:r>
              <a:rPr lang="en-GB" sz="1600" dirty="0"/>
              <a:t> you can see that we have this time detected three objects in our image. The two pairs that are close together are two existing objects.</a:t>
            </a:r>
          </a:p>
          <a:p>
            <a:r>
              <a:rPr lang="en-GB" sz="1600" dirty="0"/>
              <a:t>We then compute the Euclidean distances between each pair of original centroids (yellow) and new centroids (purple).</a:t>
            </a:r>
          </a:p>
          <a:p>
            <a:pPr marL="0" indent="0">
              <a:buNone/>
            </a:pPr>
            <a:endParaRPr lang="en-GB" sz="1600" dirty="0"/>
          </a:p>
          <a:p>
            <a:pPr marL="0" indent="0">
              <a:buNone/>
            </a:pPr>
            <a:endParaRPr lang="en-GB"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99" y="1310402"/>
            <a:ext cx="4521317" cy="2630326"/>
          </a:xfrm>
          <a:prstGeom prst="rect">
            <a:avLst/>
          </a:prstGeom>
        </p:spPr>
      </p:pic>
    </p:spTree>
    <p:extLst>
      <p:ext uri="{BB962C8B-B14F-4D97-AF65-F5344CB8AC3E}">
        <p14:creationId xmlns:p14="http://schemas.microsoft.com/office/powerpoint/2010/main" val="1855598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0608"/>
            <a:ext cx="10515600" cy="6091707"/>
          </a:xfrm>
        </p:spPr>
        <p:txBody>
          <a:bodyPr>
            <a:normAutofit/>
          </a:bodyPr>
          <a:lstStyle/>
          <a:p>
            <a:pPr marL="0" indent="0" algn="ctr">
              <a:buNone/>
            </a:pPr>
            <a:r>
              <a:rPr lang="en-GB" sz="2600" b="1" i="1" u="sng" dirty="0"/>
              <a:t>Step 3</a:t>
            </a:r>
            <a:r>
              <a:rPr lang="en-GB" sz="2600" b="1" i="1" dirty="0"/>
              <a:t>: Update (x, y)-coordinates of existing objects</a:t>
            </a:r>
          </a:p>
          <a:p>
            <a:pPr marL="0" indent="0" algn="ctr">
              <a:buNone/>
            </a:pPr>
            <a:endParaRPr lang="en-GB" sz="2600" b="1" i="1"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lvl="0" indent="0" eaLnBrk="0" fontAlgn="base" hangingPunct="0">
              <a:lnSpc>
                <a:spcPct val="100000"/>
              </a:lnSpc>
              <a:spcBef>
                <a:spcPct val="0"/>
              </a:spcBef>
              <a:spcAft>
                <a:spcPct val="0"/>
              </a:spcAft>
              <a:buNone/>
            </a:pPr>
            <a:endParaRPr kumimoji="0" lang="en-US" altLang="en-US" sz="1700" b="0" i="0" u="none" strike="noStrike" cap="none" normalizeH="0" baseline="0" dirty="0">
              <a:ln>
                <a:noFill/>
              </a:ln>
              <a:solidFill>
                <a:srgbClr val="051E50"/>
              </a:solidFill>
              <a:effectLst/>
              <a:latin typeface="proxima-nova"/>
            </a:endParaRPr>
          </a:p>
          <a:p>
            <a:pPr marL="0" lvl="0" indent="0" eaLnBrk="0" fontAlgn="base" hangingPunct="0">
              <a:lnSpc>
                <a:spcPct val="100000"/>
              </a:lnSpc>
              <a:spcBef>
                <a:spcPct val="0"/>
              </a:spcBef>
              <a:spcAft>
                <a:spcPct val="0"/>
              </a:spcAft>
              <a:buNone/>
            </a:pPr>
            <a:endParaRPr lang="en-US" altLang="en-US" sz="1700" dirty="0">
              <a:solidFill>
                <a:srgbClr val="051E50"/>
              </a:solidFill>
              <a:latin typeface="proxima-nova"/>
            </a:endParaRPr>
          </a:p>
          <a:p>
            <a:pPr marL="0" lvl="0" indent="0" eaLnBrk="0" fontAlgn="base" hangingPunct="0">
              <a:lnSpc>
                <a:spcPct val="100000"/>
              </a:lnSpc>
              <a:spcBef>
                <a:spcPct val="0"/>
              </a:spcBef>
              <a:spcAft>
                <a:spcPct val="0"/>
              </a:spcAft>
              <a:buNone/>
            </a:pPr>
            <a:r>
              <a:rPr kumimoji="0" lang="en-US" altLang="en-US" sz="1700" b="0" i="0" u="none" strike="noStrike" cap="none" normalizeH="0" baseline="0" dirty="0">
                <a:ln>
                  <a:noFill/>
                </a:ln>
                <a:effectLst/>
              </a:rPr>
              <a:t>The primary assumption of the centroid tracking algorithm is that a given object will potentially move in between subsequent frames, but the </a:t>
            </a:r>
            <a:r>
              <a:rPr kumimoji="0" lang="en-US" altLang="en-US" sz="1700" b="0" i="1" u="none" strike="noStrike" cap="none" normalizeH="0" baseline="0" dirty="0">
                <a:ln>
                  <a:noFill/>
                </a:ln>
                <a:effectLst/>
              </a:rPr>
              <a:t>distance</a:t>
            </a:r>
            <a:r>
              <a:rPr kumimoji="0" lang="en-US" altLang="en-US" sz="1700" b="0" i="0" u="none" strike="noStrike" cap="none" normalizeH="0" baseline="0" dirty="0">
                <a:ln>
                  <a:noFill/>
                </a:ln>
                <a:effectLst/>
              </a:rPr>
              <a:t> between the centroids for frames    and    will be </a:t>
            </a:r>
            <a:r>
              <a:rPr kumimoji="0" lang="en-US" altLang="en-US" sz="1700" b="0" i="1" u="none" strike="noStrike" cap="none" normalizeH="0" baseline="0" dirty="0">
                <a:ln>
                  <a:noFill/>
                </a:ln>
                <a:effectLst/>
              </a:rPr>
              <a:t>smaller</a:t>
            </a:r>
            <a:r>
              <a:rPr kumimoji="0" lang="en-US" altLang="en-US" sz="1700" b="0" i="0" u="none" strike="noStrike" cap="none" normalizeH="0" baseline="0" dirty="0">
                <a:ln>
                  <a:noFill/>
                </a:ln>
                <a:effectLst/>
              </a:rPr>
              <a:t> than all other distances between objects.</a:t>
            </a:r>
          </a:p>
          <a:p>
            <a:pPr marL="0" lvl="0" indent="0" eaLnBrk="0" fontAlgn="base" hangingPunct="0">
              <a:lnSpc>
                <a:spcPct val="100000"/>
              </a:lnSpc>
              <a:spcBef>
                <a:spcPct val="0"/>
              </a:spcBef>
              <a:spcAft>
                <a:spcPct val="0"/>
              </a:spcAft>
              <a:buNone/>
            </a:pPr>
            <a:r>
              <a:rPr kumimoji="0" lang="en-US" altLang="en-US" sz="1700" b="0" i="0" u="none" strike="noStrike" cap="none" normalizeH="0" baseline="0" dirty="0">
                <a:ln>
                  <a:noFill/>
                </a:ln>
                <a:effectLst/>
              </a:rPr>
              <a:t>Therefore, if we choose to associate centroids with minimum distances between subsequent frames we can build our object tracker.</a:t>
            </a:r>
          </a:p>
          <a:p>
            <a:pPr marL="0" lvl="0" indent="0" eaLnBrk="0" fontAlgn="base" hangingPunct="0">
              <a:lnSpc>
                <a:spcPct val="100000"/>
              </a:lnSpc>
              <a:spcBef>
                <a:spcPct val="0"/>
              </a:spcBef>
              <a:spcAft>
                <a:spcPct val="0"/>
              </a:spcAft>
              <a:buNone/>
            </a:pPr>
            <a:r>
              <a:rPr kumimoji="0" lang="en-US" altLang="en-US" sz="1700" b="0" i="0" u="none" strike="noStrike" cap="none" normalizeH="0" baseline="0" dirty="0">
                <a:ln>
                  <a:noFill/>
                </a:ln>
                <a:effectLst/>
              </a:rPr>
              <a:t>In </a:t>
            </a:r>
            <a:r>
              <a:rPr kumimoji="0" lang="en-US" altLang="en-US" sz="1700" b="1" i="0" u="none" strike="noStrike" cap="none" normalizeH="0" baseline="0" dirty="0">
                <a:ln>
                  <a:noFill/>
                </a:ln>
                <a:effectLst/>
              </a:rPr>
              <a:t>Figure 3</a:t>
            </a:r>
            <a:r>
              <a:rPr kumimoji="0" lang="en-US" altLang="en-US" sz="1700" b="0" i="0" u="none" strike="noStrike" cap="none" normalizeH="0" baseline="0" dirty="0">
                <a:ln>
                  <a:noFill/>
                </a:ln>
                <a:effectLst/>
              </a:rPr>
              <a:t> you can see how our centroid tracker algorithm chooses to associate centroids that minimize their respective Euclidean distances</a:t>
            </a:r>
            <a:endParaRPr lang="en-GB" sz="1700"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sz="1600" dirty="0"/>
          </a:p>
          <a:p>
            <a:pPr marL="0" indent="0">
              <a:buNone/>
            </a:pPr>
            <a:endParaRPr lang="en-GB"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1004887"/>
            <a:ext cx="4805570" cy="3118539"/>
          </a:xfrm>
          <a:prstGeom prst="rect">
            <a:avLst/>
          </a:prstGeom>
        </p:spPr>
      </p:pic>
      <p:pic>
        <p:nvPicPr>
          <p:cNvPr id="2050" name="Picture 2" descr="F_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5275" y="-228600"/>
            <a:ext cx="142875" cy="1333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F_{t +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0100" y="-228600"/>
            <a:ext cx="276225"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47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29E586-F3F2-4312-ACBD-49DD3902B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05624C3C-BE24-49B6-9081-3D8DFB9CE9BF}"/>
              </a:ext>
            </a:extLst>
          </p:cNvPr>
          <p:cNvSpPr txBox="1"/>
          <p:nvPr/>
        </p:nvSpPr>
        <p:spPr>
          <a:xfrm>
            <a:off x="728936" y="1591580"/>
            <a:ext cx="6068683" cy="769441"/>
          </a:xfrm>
          <a:prstGeom prst="rect">
            <a:avLst/>
          </a:prstGeom>
          <a:noFill/>
        </p:spPr>
        <p:txBody>
          <a:bodyPr wrap="square" rtlCol="0">
            <a:spAutoFit/>
          </a:bodyPr>
          <a:lstStyle/>
          <a:p>
            <a:r>
              <a:rPr lang="en-US" sz="4400" b="1" u="sng" dirty="0">
                <a:solidFill>
                  <a:srgbClr val="FF0000"/>
                </a:solidFill>
                <a:latin typeface="Arial Black" panose="020B0A04020102020204" pitchFamily="34" charset="0"/>
              </a:rPr>
              <a:t>Please use Mask</a:t>
            </a:r>
            <a:endParaRPr lang="en-IN" sz="4400" b="1" u="sng"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2285107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3335"/>
            <a:ext cx="10515600" cy="6220496"/>
          </a:xfrm>
        </p:spPr>
        <p:txBody>
          <a:bodyPr>
            <a:normAutofit lnSpcReduction="10000"/>
          </a:bodyPr>
          <a:lstStyle/>
          <a:p>
            <a:pPr marL="0" indent="0" algn="ctr">
              <a:buNone/>
            </a:pPr>
            <a:r>
              <a:rPr lang="en-GB" sz="2600" b="1" i="1" u="sng" dirty="0"/>
              <a:t>Step 4</a:t>
            </a:r>
            <a:r>
              <a:rPr lang="en-GB" sz="2600" b="1" i="1" dirty="0"/>
              <a:t>: </a:t>
            </a:r>
            <a:r>
              <a:rPr lang="en-IN" sz="2600" b="1" i="1" dirty="0"/>
              <a:t>Register new objects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GB" sz="1400" dirty="0"/>
          </a:p>
          <a:p>
            <a:r>
              <a:rPr lang="en-GB" sz="1600" dirty="0"/>
              <a:t>In the event that there are more input detections than existing objects being tracked, we need to register the new object. “Registering” simply means that we are adding the new object to our list of tracked objects by:</a:t>
            </a:r>
          </a:p>
          <a:p>
            <a:pPr marL="342900" indent="-342900">
              <a:buFont typeface="+mj-lt"/>
              <a:buAutoNum type="arabicPeriod"/>
            </a:pPr>
            <a:r>
              <a:rPr lang="en-GB" sz="1600" dirty="0"/>
              <a:t>Assigning it a new object ID</a:t>
            </a:r>
          </a:p>
          <a:p>
            <a:pPr marL="342900" indent="-342900">
              <a:buFont typeface="+mj-lt"/>
              <a:buAutoNum type="arabicPeriod"/>
            </a:pPr>
            <a:r>
              <a:rPr lang="en-GB" sz="1600" dirty="0"/>
              <a:t>Storing the centroid of the bounding box coordinates for that object</a:t>
            </a:r>
          </a:p>
          <a:p>
            <a:r>
              <a:rPr lang="en-GB" sz="1600" dirty="0"/>
              <a:t>We can then go back to </a:t>
            </a:r>
            <a:r>
              <a:rPr lang="en-GB" sz="1600" b="1" dirty="0"/>
              <a:t>Step #2</a:t>
            </a:r>
            <a:r>
              <a:rPr lang="en-GB" sz="1600" dirty="0"/>
              <a:t> and repeat the pipeline of steps for every frame in our video stream.</a:t>
            </a:r>
          </a:p>
          <a:p>
            <a:r>
              <a:rPr lang="en-GB" sz="1600" b="1" dirty="0"/>
              <a:t>Figure 4</a:t>
            </a:r>
            <a:r>
              <a:rPr lang="en-GB" sz="1600" dirty="0"/>
              <a:t> demonstrates the process of using the minimum Euclidean distances to associate existing object IDs and then registering a new object.</a:t>
            </a:r>
          </a:p>
          <a:p>
            <a:pPr marL="0" indent="0">
              <a:buNone/>
            </a:pPr>
            <a:endParaRPr lang="en-IN" sz="1400" dirty="0"/>
          </a:p>
          <a:p>
            <a:pPr marL="0" indent="0">
              <a:buNone/>
            </a:pP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893" y="988109"/>
            <a:ext cx="4823675" cy="2988273"/>
          </a:xfrm>
          <a:prstGeom prst="rect">
            <a:avLst/>
          </a:prstGeom>
        </p:spPr>
      </p:pic>
    </p:spTree>
    <p:extLst>
      <p:ext uri="{BB962C8B-B14F-4D97-AF65-F5344CB8AC3E}">
        <p14:creationId xmlns:p14="http://schemas.microsoft.com/office/powerpoint/2010/main" val="53297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FC3A30-6057-44C5-A7EF-6A85F7BF2AB7}"/>
              </a:ext>
            </a:extLst>
          </p:cNvPr>
          <p:cNvSpPr/>
          <p:nvPr/>
        </p:nvSpPr>
        <p:spPr>
          <a:xfrm>
            <a:off x="1669410" y="511728"/>
            <a:ext cx="3699545" cy="253347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F0D44583-60AF-4799-8038-7D971C04E5C5}"/>
              </a:ext>
            </a:extLst>
          </p:cNvPr>
          <p:cNvSpPr/>
          <p:nvPr/>
        </p:nvSpPr>
        <p:spPr>
          <a:xfrm>
            <a:off x="6746153" y="513126"/>
            <a:ext cx="3699545" cy="25334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557FEC9-3EE8-4056-8121-7443E3E6F771}"/>
              </a:ext>
            </a:extLst>
          </p:cNvPr>
          <p:cNvSpPr/>
          <p:nvPr/>
        </p:nvSpPr>
        <p:spPr>
          <a:xfrm>
            <a:off x="1670808" y="3675779"/>
            <a:ext cx="3699545" cy="25334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6131DF5-BB4F-489D-AA96-06B595963BC4}"/>
              </a:ext>
            </a:extLst>
          </p:cNvPr>
          <p:cNvSpPr/>
          <p:nvPr/>
        </p:nvSpPr>
        <p:spPr>
          <a:xfrm>
            <a:off x="6792334" y="3677253"/>
            <a:ext cx="3699545" cy="25334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617C84F1-8FA6-4D94-8972-FA899A0D6732}"/>
              </a:ext>
            </a:extLst>
          </p:cNvPr>
          <p:cNvSpPr/>
          <p:nvPr/>
        </p:nvSpPr>
        <p:spPr>
          <a:xfrm>
            <a:off x="2323751" y="1157681"/>
            <a:ext cx="134223" cy="11744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0F13BF-DE20-4C27-84B1-438C4BF050D0}"/>
              </a:ext>
            </a:extLst>
          </p:cNvPr>
          <p:cNvSpPr/>
          <p:nvPr/>
        </p:nvSpPr>
        <p:spPr>
          <a:xfrm>
            <a:off x="4338509" y="1595307"/>
            <a:ext cx="134223" cy="11744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8E7D011-AFC0-4D05-B20E-6076316DABA4}"/>
              </a:ext>
            </a:extLst>
          </p:cNvPr>
          <p:cNvSpPr/>
          <p:nvPr/>
        </p:nvSpPr>
        <p:spPr>
          <a:xfrm>
            <a:off x="2055303" y="914400"/>
            <a:ext cx="654341" cy="630573"/>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88F5BF8-70F3-43C0-BCFA-ED03007A2780}"/>
              </a:ext>
            </a:extLst>
          </p:cNvPr>
          <p:cNvSpPr/>
          <p:nvPr/>
        </p:nvSpPr>
        <p:spPr>
          <a:xfrm>
            <a:off x="4061672" y="1335248"/>
            <a:ext cx="654341" cy="630573"/>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61F339A-81DA-4B37-B13C-AD189581ACD1}"/>
              </a:ext>
            </a:extLst>
          </p:cNvPr>
          <p:cNvSpPr txBox="1"/>
          <p:nvPr/>
        </p:nvSpPr>
        <p:spPr>
          <a:xfrm>
            <a:off x="3649211" y="712183"/>
            <a:ext cx="1233182" cy="307777"/>
          </a:xfrm>
          <a:prstGeom prst="rect">
            <a:avLst/>
          </a:prstGeom>
          <a:noFill/>
        </p:spPr>
        <p:txBody>
          <a:bodyPr wrap="square" rtlCol="0">
            <a:spAutoFit/>
          </a:bodyPr>
          <a:lstStyle/>
          <a:p>
            <a:r>
              <a:rPr lang="en-US" sz="1400" b="1" dirty="0">
                <a:ln>
                  <a:solidFill>
                    <a:schemeClr val="accent2">
                      <a:lumMod val="60000"/>
                      <a:lumOff val="40000"/>
                    </a:schemeClr>
                  </a:solidFill>
                </a:ln>
                <a:solidFill>
                  <a:schemeClr val="bg1"/>
                </a:solidFill>
              </a:rPr>
              <a:t>Centroids</a:t>
            </a:r>
            <a:endParaRPr lang="en-IN" sz="1400" b="1" dirty="0">
              <a:ln>
                <a:solidFill>
                  <a:schemeClr val="accent2">
                    <a:lumMod val="60000"/>
                    <a:lumOff val="40000"/>
                  </a:schemeClr>
                </a:solidFill>
              </a:ln>
              <a:solidFill>
                <a:schemeClr val="bg1"/>
              </a:solidFill>
            </a:endParaRPr>
          </a:p>
        </p:txBody>
      </p:sp>
      <p:sp>
        <p:nvSpPr>
          <p:cNvPr id="11" name="TextBox 10">
            <a:extLst>
              <a:ext uri="{FF2B5EF4-FFF2-40B4-BE49-F238E27FC236}">
                <a16:creationId xmlns:a16="http://schemas.microsoft.com/office/drawing/2014/main" id="{CB9BE701-4C13-4176-879C-2D3718513B4A}"/>
              </a:ext>
            </a:extLst>
          </p:cNvPr>
          <p:cNvSpPr txBox="1"/>
          <p:nvPr/>
        </p:nvSpPr>
        <p:spPr>
          <a:xfrm>
            <a:off x="2256637" y="2269833"/>
            <a:ext cx="1679200" cy="307777"/>
          </a:xfrm>
          <a:prstGeom prst="rect">
            <a:avLst/>
          </a:prstGeom>
          <a:noFill/>
        </p:spPr>
        <p:txBody>
          <a:bodyPr wrap="square" rtlCol="0">
            <a:spAutoFit/>
          </a:bodyPr>
          <a:lstStyle/>
          <a:p>
            <a:r>
              <a:rPr lang="en-US" sz="1400" b="1" dirty="0">
                <a:ln>
                  <a:solidFill>
                    <a:schemeClr val="accent2">
                      <a:lumMod val="60000"/>
                      <a:lumOff val="40000"/>
                    </a:schemeClr>
                  </a:solidFill>
                </a:ln>
                <a:solidFill>
                  <a:schemeClr val="bg1"/>
                </a:solidFill>
              </a:rPr>
              <a:t>Bounding Boxes</a:t>
            </a:r>
            <a:endParaRPr lang="en-IN" sz="1400" b="1" dirty="0">
              <a:ln>
                <a:solidFill>
                  <a:schemeClr val="accent2">
                    <a:lumMod val="60000"/>
                    <a:lumOff val="40000"/>
                  </a:schemeClr>
                </a:solidFill>
              </a:ln>
              <a:solidFill>
                <a:schemeClr val="bg1"/>
              </a:solidFill>
            </a:endParaRPr>
          </a:p>
        </p:txBody>
      </p:sp>
      <p:sp>
        <p:nvSpPr>
          <p:cNvPr id="12" name="Oval 11">
            <a:extLst>
              <a:ext uri="{FF2B5EF4-FFF2-40B4-BE49-F238E27FC236}">
                <a16:creationId xmlns:a16="http://schemas.microsoft.com/office/drawing/2014/main" id="{CA269243-35B4-41A7-B5F8-9E6C700F5873}"/>
              </a:ext>
            </a:extLst>
          </p:cNvPr>
          <p:cNvSpPr/>
          <p:nvPr/>
        </p:nvSpPr>
        <p:spPr>
          <a:xfrm>
            <a:off x="7517940" y="1159079"/>
            <a:ext cx="134223" cy="11744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18396F9-55DE-4F69-944F-FADF0EE1149E}"/>
              </a:ext>
            </a:extLst>
          </p:cNvPr>
          <p:cNvSpPr/>
          <p:nvPr/>
        </p:nvSpPr>
        <p:spPr>
          <a:xfrm>
            <a:off x="9532698" y="1596705"/>
            <a:ext cx="134223" cy="11744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39EF482B-43D7-47E6-AF60-6F19777246FE}"/>
              </a:ext>
            </a:extLst>
          </p:cNvPr>
          <p:cNvSpPr/>
          <p:nvPr/>
        </p:nvSpPr>
        <p:spPr>
          <a:xfrm>
            <a:off x="7292835" y="925585"/>
            <a:ext cx="134223" cy="1174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29C9367D-C54A-4ABB-92E6-8FC50870A4A5}"/>
              </a:ext>
            </a:extLst>
          </p:cNvPr>
          <p:cNvSpPr/>
          <p:nvPr/>
        </p:nvSpPr>
        <p:spPr>
          <a:xfrm>
            <a:off x="9727043" y="1010873"/>
            <a:ext cx="134223" cy="1174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04225BDB-F2FE-455B-BE21-F28A8CE799A7}"/>
              </a:ext>
            </a:extLst>
          </p:cNvPr>
          <p:cNvSpPr/>
          <p:nvPr/>
        </p:nvSpPr>
        <p:spPr>
          <a:xfrm>
            <a:off x="7413077" y="2354511"/>
            <a:ext cx="134223" cy="1174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D35F980-7F20-4C7C-95B4-4271FFC9CEB8}"/>
              </a:ext>
            </a:extLst>
          </p:cNvPr>
          <p:cNvSpPr/>
          <p:nvPr/>
        </p:nvSpPr>
        <p:spPr>
          <a:xfrm>
            <a:off x="7294233" y="4249027"/>
            <a:ext cx="134223" cy="11744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D353910-673C-4E11-98F2-E829755925D2}"/>
              </a:ext>
            </a:extLst>
          </p:cNvPr>
          <p:cNvSpPr/>
          <p:nvPr/>
        </p:nvSpPr>
        <p:spPr>
          <a:xfrm>
            <a:off x="9728441" y="4334315"/>
            <a:ext cx="134223" cy="11744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7C4BF7A5-BEB9-4CC9-88DD-3FAA3DCAC5BA}"/>
              </a:ext>
            </a:extLst>
          </p:cNvPr>
          <p:cNvSpPr/>
          <p:nvPr/>
        </p:nvSpPr>
        <p:spPr>
          <a:xfrm>
            <a:off x="7414475" y="5677953"/>
            <a:ext cx="134223" cy="11744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88F650A1-873C-4EE3-A773-5D4A6D59F7FF}"/>
              </a:ext>
            </a:extLst>
          </p:cNvPr>
          <p:cNvSpPr/>
          <p:nvPr/>
        </p:nvSpPr>
        <p:spPr>
          <a:xfrm>
            <a:off x="2460771" y="4339908"/>
            <a:ext cx="134223" cy="11744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1F959E13-9E7A-4B98-AD32-1E187F5B2C25}"/>
              </a:ext>
            </a:extLst>
          </p:cNvPr>
          <p:cNvSpPr/>
          <p:nvPr/>
        </p:nvSpPr>
        <p:spPr>
          <a:xfrm>
            <a:off x="4475529" y="4777534"/>
            <a:ext cx="134223" cy="11744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B758A795-20F1-4A95-9252-438D700BF8E4}"/>
              </a:ext>
            </a:extLst>
          </p:cNvPr>
          <p:cNvSpPr/>
          <p:nvPr/>
        </p:nvSpPr>
        <p:spPr>
          <a:xfrm>
            <a:off x="2235666" y="4106414"/>
            <a:ext cx="134223" cy="1174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6BD0A909-32B9-4051-A670-41BD27D45C9E}"/>
              </a:ext>
            </a:extLst>
          </p:cNvPr>
          <p:cNvSpPr/>
          <p:nvPr/>
        </p:nvSpPr>
        <p:spPr>
          <a:xfrm>
            <a:off x="4669874" y="4191702"/>
            <a:ext cx="134223" cy="1174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BF993-01A3-4735-961E-2E55E196B818}"/>
              </a:ext>
            </a:extLst>
          </p:cNvPr>
          <p:cNvSpPr/>
          <p:nvPr/>
        </p:nvSpPr>
        <p:spPr>
          <a:xfrm>
            <a:off x="2355908" y="5535340"/>
            <a:ext cx="134223" cy="1174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008FC43D-D996-4C3B-A62E-9BDC4D7CFEAA}"/>
              </a:ext>
            </a:extLst>
          </p:cNvPr>
          <p:cNvCxnSpPr>
            <a:cxnSpLocks/>
          </p:cNvCxnSpPr>
          <p:nvPr/>
        </p:nvCxnSpPr>
        <p:spPr>
          <a:xfrm flipH="1" flipV="1">
            <a:off x="2118329" y="1577382"/>
            <a:ext cx="435686" cy="732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7CC415E-C6C1-4703-8B33-B6F0F7A081DB}"/>
              </a:ext>
            </a:extLst>
          </p:cNvPr>
          <p:cNvCxnSpPr>
            <a:cxnSpLocks/>
          </p:cNvCxnSpPr>
          <p:nvPr/>
        </p:nvCxnSpPr>
        <p:spPr>
          <a:xfrm flipV="1">
            <a:off x="3594249" y="1919452"/>
            <a:ext cx="437844" cy="4000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37DFDACA-CAD8-4B66-B7BF-F591276528D9}"/>
              </a:ext>
            </a:extLst>
          </p:cNvPr>
          <p:cNvCxnSpPr>
            <a:cxnSpLocks/>
            <a:stCxn id="10" idx="1"/>
          </p:cNvCxnSpPr>
          <p:nvPr/>
        </p:nvCxnSpPr>
        <p:spPr>
          <a:xfrm flipH="1">
            <a:off x="2490131" y="866072"/>
            <a:ext cx="1159080" cy="286317"/>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2277E735-3E4C-4E0C-80A4-9753E6BC7847}"/>
              </a:ext>
            </a:extLst>
          </p:cNvPr>
          <p:cNvCxnSpPr>
            <a:cxnSpLocks/>
          </p:cNvCxnSpPr>
          <p:nvPr/>
        </p:nvCxnSpPr>
        <p:spPr>
          <a:xfrm>
            <a:off x="4192014" y="964731"/>
            <a:ext cx="191876" cy="619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9B17E6A1-7B8F-47B3-ADF1-BC64FF67CD3D}"/>
              </a:ext>
            </a:extLst>
          </p:cNvPr>
          <p:cNvCxnSpPr>
            <a:cxnSpLocks/>
          </p:cNvCxnSpPr>
          <p:nvPr/>
        </p:nvCxnSpPr>
        <p:spPr>
          <a:xfrm flipH="1" flipV="1">
            <a:off x="2345296" y="4210250"/>
            <a:ext cx="112678" cy="1464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5312963D-842F-4D9F-AF89-0B80F904F839}"/>
              </a:ext>
            </a:extLst>
          </p:cNvPr>
          <p:cNvCxnSpPr>
            <a:cxnSpLocks/>
          </p:cNvCxnSpPr>
          <p:nvPr/>
        </p:nvCxnSpPr>
        <p:spPr>
          <a:xfrm flipV="1">
            <a:off x="4579293" y="4307750"/>
            <a:ext cx="136720" cy="4417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200E7540-020E-4539-8152-2F310576956B}"/>
              </a:ext>
            </a:extLst>
          </p:cNvPr>
          <p:cNvCxnSpPr>
            <a:cxnSpLocks/>
          </p:cNvCxnSpPr>
          <p:nvPr/>
        </p:nvCxnSpPr>
        <p:spPr>
          <a:xfrm flipH="1" flipV="1">
            <a:off x="7391692" y="1030819"/>
            <a:ext cx="112678" cy="1464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4A9B2CD-F2FC-4065-842F-686C25DD769E}"/>
              </a:ext>
            </a:extLst>
          </p:cNvPr>
          <p:cNvCxnSpPr>
            <a:cxnSpLocks/>
          </p:cNvCxnSpPr>
          <p:nvPr/>
        </p:nvCxnSpPr>
        <p:spPr>
          <a:xfrm flipV="1">
            <a:off x="9625689" y="1128319"/>
            <a:ext cx="136720" cy="441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C6EA6553-C32B-461F-9C2D-FC8BB4768111}"/>
              </a:ext>
            </a:extLst>
          </p:cNvPr>
          <p:cNvCxnSpPr/>
          <p:nvPr/>
        </p:nvCxnSpPr>
        <p:spPr>
          <a:xfrm>
            <a:off x="7427058" y="964731"/>
            <a:ext cx="2299985" cy="10732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CEE86D1F-465C-4873-81F3-89E73F3D52EF}"/>
              </a:ext>
            </a:extLst>
          </p:cNvPr>
          <p:cNvCxnSpPr/>
          <p:nvPr/>
        </p:nvCxnSpPr>
        <p:spPr>
          <a:xfrm>
            <a:off x="7348756" y="1069659"/>
            <a:ext cx="116958" cy="125705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E9D90290-6D0A-4E95-8E1A-ADCCBB03EC1E}"/>
              </a:ext>
            </a:extLst>
          </p:cNvPr>
          <p:cNvCxnSpPr>
            <a:cxnSpLocks/>
          </p:cNvCxnSpPr>
          <p:nvPr/>
        </p:nvCxnSpPr>
        <p:spPr>
          <a:xfrm flipV="1">
            <a:off x="7564571" y="1133300"/>
            <a:ext cx="2155072" cy="120838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39C80AF6-B2DD-4BDA-9C79-D2F3A598034F}"/>
              </a:ext>
            </a:extLst>
          </p:cNvPr>
          <p:cNvSpPr txBox="1"/>
          <p:nvPr/>
        </p:nvSpPr>
        <p:spPr>
          <a:xfrm>
            <a:off x="7118541" y="4061529"/>
            <a:ext cx="577387" cy="246221"/>
          </a:xfrm>
          <a:prstGeom prst="rect">
            <a:avLst/>
          </a:prstGeom>
          <a:noFill/>
        </p:spPr>
        <p:txBody>
          <a:bodyPr wrap="square" rtlCol="0">
            <a:spAutoFit/>
          </a:bodyPr>
          <a:lstStyle/>
          <a:p>
            <a:r>
              <a:rPr lang="en-US" sz="1000" b="1" dirty="0">
                <a:solidFill>
                  <a:schemeClr val="bg1"/>
                </a:solidFill>
                <a:latin typeface="Arial Black" panose="020B0A04020102020204" pitchFamily="34" charset="0"/>
              </a:rPr>
              <a:t>ID #1</a:t>
            </a:r>
            <a:endParaRPr lang="en-IN" sz="1000" b="1" dirty="0">
              <a:solidFill>
                <a:schemeClr val="bg1"/>
              </a:solidFill>
              <a:latin typeface="Arial Black" panose="020B0A04020102020204" pitchFamily="34" charset="0"/>
            </a:endParaRPr>
          </a:p>
        </p:txBody>
      </p:sp>
      <p:sp>
        <p:nvSpPr>
          <p:cNvPr id="51" name="TextBox 50">
            <a:extLst>
              <a:ext uri="{FF2B5EF4-FFF2-40B4-BE49-F238E27FC236}">
                <a16:creationId xmlns:a16="http://schemas.microsoft.com/office/drawing/2014/main" id="{9F36C847-EE78-4639-9F0F-C73E2B424D60}"/>
              </a:ext>
            </a:extLst>
          </p:cNvPr>
          <p:cNvSpPr txBox="1"/>
          <p:nvPr/>
        </p:nvSpPr>
        <p:spPr>
          <a:xfrm>
            <a:off x="9532698" y="4146817"/>
            <a:ext cx="577387" cy="246221"/>
          </a:xfrm>
          <a:prstGeom prst="rect">
            <a:avLst/>
          </a:prstGeom>
          <a:noFill/>
        </p:spPr>
        <p:txBody>
          <a:bodyPr wrap="square" rtlCol="0">
            <a:spAutoFit/>
          </a:bodyPr>
          <a:lstStyle/>
          <a:p>
            <a:r>
              <a:rPr lang="en-US" sz="1000" b="1" dirty="0">
                <a:solidFill>
                  <a:schemeClr val="bg1"/>
                </a:solidFill>
                <a:latin typeface="Arial Black" panose="020B0A04020102020204" pitchFamily="34" charset="0"/>
              </a:rPr>
              <a:t>ID #2</a:t>
            </a:r>
            <a:endParaRPr lang="en-IN" sz="1000" b="1" dirty="0">
              <a:solidFill>
                <a:schemeClr val="bg1"/>
              </a:solidFill>
              <a:latin typeface="Arial Black" panose="020B0A04020102020204" pitchFamily="34" charset="0"/>
            </a:endParaRPr>
          </a:p>
        </p:txBody>
      </p:sp>
      <p:sp>
        <p:nvSpPr>
          <p:cNvPr id="52" name="TextBox 51">
            <a:extLst>
              <a:ext uri="{FF2B5EF4-FFF2-40B4-BE49-F238E27FC236}">
                <a16:creationId xmlns:a16="http://schemas.microsoft.com/office/drawing/2014/main" id="{CD78DACE-E11E-4A30-A762-47117E9D4FD3}"/>
              </a:ext>
            </a:extLst>
          </p:cNvPr>
          <p:cNvSpPr txBox="1"/>
          <p:nvPr/>
        </p:nvSpPr>
        <p:spPr>
          <a:xfrm>
            <a:off x="7215676" y="5496119"/>
            <a:ext cx="577387" cy="246221"/>
          </a:xfrm>
          <a:prstGeom prst="rect">
            <a:avLst/>
          </a:prstGeom>
          <a:noFill/>
        </p:spPr>
        <p:txBody>
          <a:bodyPr wrap="square" rtlCol="0">
            <a:spAutoFit/>
          </a:bodyPr>
          <a:lstStyle/>
          <a:p>
            <a:r>
              <a:rPr lang="en-US" sz="1000" b="1" dirty="0">
                <a:solidFill>
                  <a:schemeClr val="bg1"/>
                </a:solidFill>
                <a:latin typeface="Arial Black" panose="020B0A04020102020204" pitchFamily="34" charset="0"/>
              </a:rPr>
              <a:t>ID #3</a:t>
            </a:r>
            <a:endParaRPr lang="en-IN" sz="10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30442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E24A-7875-4A7E-BEE2-FA3036DFFFBE}"/>
              </a:ext>
            </a:extLst>
          </p:cNvPr>
          <p:cNvSpPr>
            <a:spLocks noGrp="1"/>
          </p:cNvSpPr>
          <p:nvPr>
            <p:ph type="title"/>
          </p:nvPr>
        </p:nvSpPr>
        <p:spPr>
          <a:xfrm>
            <a:off x="1047751" y="567654"/>
            <a:ext cx="10353761" cy="1326321"/>
          </a:xfrm>
        </p:spPr>
        <p:txBody>
          <a:bodyPr>
            <a:normAutofit fontScale="90000"/>
          </a:bodyPr>
          <a:lstStyle/>
          <a:p>
            <a:r>
              <a:rPr lang="en-IN" dirty="0"/>
              <a:t>Here is an illustration how violations are being counted using transfer learning</a:t>
            </a:r>
            <a:br>
              <a:rPr lang="en-IN" dirty="0"/>
            </a:br>
            <a:br>
              <a:rPr lang="en-IN" dirty="0"/>
            </a:br>
            <a:endParaRPr lang="en-IN" dirty="0"/>
          </a:p>
        </p:txBody>
      </p:sp>
      <p:pic>
        <p:nvPicPr>
          <p:cNvPr id="1026" name="Picture 2" descr="Fig. 9">
            <a:extLst>
              <a:ext uri="{FF2B5EF4-FFF2-40B4-BE49-F238E27FC236}">
                <a16:creationId xmlns:a16="http://schemas.microsoft.com/office/drawing/2014/main" id="{C9EA35BA-51AD-4961-9F8B-64CABAEC8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304" y="1510018"/>
            <a:ext cx="8338656" cy="526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01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D992-7A79-4D8D-B9AF-C04E34F7534C}"/>
              </a:ext>
            </a:extLst>
          </p:cNvPr>
          <p:cNvSpPr>
            <a:spLocks noGrp="1"/>
          </p:cNvSpPr>
          <p:nvPr>
            <p:ph type="ctrTitle"/>
          </p:nvPr>
        </p:nvSpPr>
        <p:spPr>
          <a:xfrm>
            <a:off x="408373" y="710215"/>
            <a:ext cx="10751752" cy="2254928"/>
          </a:xfrm>
        </p:spPr>
        <p:txBody>
          <a:bodyPr>
            <a:normAutofit/>
          </a:bodyPr>
          <a:lstStyle/>
          <a:p>
            <a:pPr algn="ctr"/>
            <a:r>
              <a:rPr lang="en-US" b="1" i="1" dirty="0">
                <a:solidFill>
                  <a:schemeClr val="tx1">
                    <a:lumMod val="95000"/>
                  </a:schemeClr>
                </a:solidFill>
              </a:rPr>
              <a:t>HERE IS A SHORT ILLUTRATION OF THE PROGRAM OUTPUT</a:t>
            </a:r>
            <a:endParaRPr lang="en-IN" b="1" i="1" dirty="0">
              <a:solidFill>
                <a:schemeClr val="tx1">
                  <a:lumMod val="95000"/>
                </a:schemeClr>
              </a:solidFill>
            </a:endParaRPr>
          </a:p>
        </p:txBody>
      </p:sp>
      <p:sp>
        <p:nvSpPr>
          <p:cNvPr id="3" name="Subtitle 2">
            <a:extLst>
              <a:ext uri="{FF2B5EF4-FFF2-40B4-BE49-F238E27FC236}">
                <a16:creationId xmlns:a16="http://schemas.microsoft.com/office/drawing/2014/main" id="{2EF37E7D-C3F1-42D0-88C1-7A0C02415C34}"/>
              </a:ext>
            </a:extLst>
          </p:cNvPr>
          <p:cNvSpPr>
            <a:spLocks noGrp="1"/>
          </p:cNvSpPr>
          <p:nvPr>
            <p:ph type="subTitle" idx="1"/>
          </p:nvPr>
        </p:nvSpPr>
        <p:spPr>
          <a:xfrm>
            <a:off x="1553592" y="3329126"/>
            <a:ext cx="9606533" cy="2462073"/>
          </a:xfrm>
        </p:spPr>
        <p:txBody>
          <a:bodyPr>
            <a:normAutofit/>
          </a:bodyPr>
          <a:lstStyle/>
          <a:p>
            <a:pPr algn="ctr"/>
            <a:r>
              <a:rPr lang="en-US" sz="2500" b="1" dirty="0">
                <a:latin typeface="Times New Roman" panose="02020603050405020304" pitchFamily="18" charset="0"/>
                <a:cs typeface="Times New Roman" panose="02020603050405020304" pitchFamily="18" charset="0"/>
              </a:rPr>
              <a:t>The video shows how social distance violation is occurring and the count of the number of violations is being shown and the person violating the social distance is being indicated by red boxes and for those who are not are indicated by green boxes</a:t>
            </a:r>
            <a:endParaRPr lang="en-IN"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3819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CAC0-D41E-411E-ACC2-3F368EDA475C}"/>
              </a:ext>
            </a:extLst>
          </p:cNvPr>
          <p:cNvSpPr>
            <a:spLocks noGrp="1"/>
          </p:cNvSpPr>
          <p:nvPr>
            <p:ph type="title"/>
          </p:nvPr>
        </p:nvSpPr>
        <p:spPr/>
        <p:txBody>
          <a:bodyPr/>
          <a:lstStyle/>
          <a:p>
            <a:endParaRPr lang="en-IN"/>
          </a:p>
        </p:txBody>
      </p:sp>
      <p:pic>
        <p:nvPicPr>
          <p:cNvPr id="4" name="my_output">
            <a:hlinkClick r:id="" action="ppaction://media"/>
            <a:extLst>
              <a:ext uri="{FF2B5EF4-FFF2-40B4-BE49-F238E27FC236}">
                <a16:creationId xmlns:a16="http://schemas.microsoft.com/office/drawing/2014/main" id="{1C28AB34-159E-4562-9C82-4FD8CF5F1A1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2388" y="93663"/>
            <a:ext cx="12076112" cy="6764337"/>
          </a:xfrm>
        </p:spPr>
      </p:pic>
    </p:spTree>
    <p:extLst>
      <p:ext uri="{BB962C8B-B14F-4D97-AF65-F5344CB8AC3E}">
        <p14:creationId xmlns:p14="http://schemas.microsoft.com/office/powerpoint/2010/main" val="83704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9CF9E5-9242-474C-AED9-96B14B287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723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DE9E0E-7017-46E5-A58C-751E3157DBC9}"/>
              </a:ext>
            </a:extLst>
          </p:cNvPr>
          <p:cNvSpPr txBox="1"/>
          <p:nvPr/>
        </p:nvSpPr>
        <p:spPr>
          <a:xfrm>
            <a:off x="0" y="188749"/>
            <a:ext cx="12191999" cy="1015663"/>
          </a:xfrm>
          <a:prstGeom prst="rect">
            <a:avLst/>
          </a:prstGeom>
          <a:noFill/>
        </p:spPr>
        <p:txBody>
          <a:bodyPr wrap="square" rtlCol="0">
            <a:spAutoFit/>
          </a:bodyPr>
          <a:lstStyle/>
          <a:p>
            <a:pPr algn="ctr"/>
            <a:r>
              <a:rPr lang="en-IN" sz="6000" b="1" i="0" dirty="0">
                <a:ln w="9525">
                  <a:solidFill>
                    <a:schemeClr val="bg1"/>
                  </a:solidFill>
                  <a:prstDash val="solid"/>
                </a:ln>
                <a:effectLst>
                  <a:glow rad="63500">
                    <a:schemeClr val="accent2">
                      <a:satMod val="175000"/>
                      <a:alpha val="40000"/>
                    </a:schemeClr>
                  </a:glow>
                  <a:outerShdw blurRad="12700" dist="38100" dir="2700000" algn="tl" rotWithShape="0">
                    <a:schemeClr val="bg1">
                      <a:lumMod val="50000"/>
                    </a:schemeClr>
                  </a:outerShdw>
                </a:effectLst>
                <a:latin typeface="NexusSerif"/>
              </a:rPr>
              <a:t>Highlights</a:t>
            </a:r>
          </a:p>
        </p:txBody>
      </p:sp>
      <p:sp>
        <p:nvSpPr>
          <p:cNvPr id="4" name="TextBox 3">
            <a:extLst>
              <a:ext uri="{FF2B5EF4-FFF2-40B4-BE49-F238E27FC236}">
                <a16:creationId xmlns:a16="http://schemas.microsoft.com/office/drawing/2014/main" id="{44FC8FC9-1F8E-49C6-AA3D-CC748524182C}"/>
              </a:ext>
            </a:extLst>
          </p:cNvPr>
          <p:cNvSpPr txBox="1"/>
          <p:nvPr/>
        </p:nvSpPr>
        <p:spPr>
          <a:xfrm>
            <a:off x="0" y="1518408"/>
            <a:ext cx="12192000"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b="1" i="0" dirty="0">
                <a:ln w="0"/>
                <a:effectLst>
                  <a:outerShdw blurRad="38100" dist="19050" dir="2700000" algn="tl" rotWithShape="0">
                    <a:schemeClr val="dk1">
                      <a:alpha val="40000"/>
                    </a:schemeClr>
                  </a:outerShdw>
                </a:effectLst>
              </a:rPr>
              <a:t>The purpose of this work is to provide a deep learning platform for social distance tracking.</a:t>
            </a:r>
          </a:p>
          <a:p>
            <a:pPr marL="285750" indent="-285750" algn="just">
              <a:buFont typeface="Arial" panose="020B0604020202020204" pitchFamily="34" charset="0"/>
              <a:buChar char="•"/>
            </a:pPr>
            <a:endParaRPr lang="en-US" sz="2400" b="1" i="0" dirty="0">
              <a:ln w="0"/>
              <a:effectLst>
                <a:outerShdw blurRad="38100" dist="19050" dir="2700000" algn="tl" rotWithShape="0">
                  <a:schemeClr val="dk1">
                    <a:alpha val="40000"/>
                  </a:schemeClr>
                </a:outerShdw>
              </a:effectLst>
            </a:endParaRPr>
          </a:p>
          <a:p>
            <a:pPr marL="285750" indent="-285750" algn="just">
              <a:buFont typeface="Arial" panose="020B0604020202020204" pitchFamily="34" charset="0"/>
              <a:buChar char="•"/>
            </a:pPr>
            <a:r>
              <a:rPr lang="en-US" sz="2400" b="1" i="0" dirty="0">
                <a:ln w="0"/>
                <a:effectLst>
                  <a:outerShdw blurRad="38100" dist="19050" dir="2700000" algn="tl" rotWithShape="0">
                    <a:schemeClr val="dk1">
                      <a:alpha val="40000"/>
                    </a:schemeClr>
                  </a:outerShdw>
                </a:effectLst>
              </a:rPr>
              <a:t>The framework uses the YOLOv3 object recognition paradigm to identify humans in video sequences.</a:t>
            </a:r>
          </a:p>
          <a:p>
            <a:pPr marL="285750" indent="-285750" algn="just">
              <a:buFont typeface="Arial" panose="020B0604020202020204" pitchFamily="34" charset="0"/>
              <a:buChar char="•"/>
            </a:pPr>
            <a:endParaRPr lang="en-US" sz="2400" b="1" i="0" dirty="0">
              <a:ln w="0"/>
              <a:effectLst>
                <a:outerShdw blurRad="38100" dist="19050" dir="2700000" algn="tl" rotWithShape="0">
                  <a:schemeClr val="dk1">
                    <a:alpha val="40000"/>
                  </a:schemeClr>
                </a:outerShdw>
              </a:effectLst>
            </a:endParaRPr>
          </a:p>
          <a:p>
            <a:pPr marL="285750" indent="-285750" algn="just">
              <a:buFont typeface="Arial" panose="020B0604020202020204" pitchFamily="34" charset="0"/>
              <a:buChar char="•"/>
            </a:pPr>
            <a:r>
              <a:rPr lang="en-US" sz="2400" b="1" i="0" dirty="0">
                <a:ln w="0"/>
                <a:effectLst>
                  <a:outerShdw blurRad="38100" dist="19050" dir="2700000" algn="tl" rotWithShape="0">
                    <a:schemeClr val="dk1">
                      <a:alpha val="40000"/>
                    </a:schemeClr>
                  </a:outerShdw>
                </a:effectLst>
              </a:rPr>
              <a:t>The transfer learning methodology is implemented to increase the accuracy of the model.</a:t>
            </a:r>
          </a:p>
          <a:p>
            <a:pPr marL="285750" indent="-285750" algn="just">
              <a:buFont typeface="Arial" panose="020B0604020202020204" pitchFamily="34" charset="0"/>
              <a:buChar char="•"/>
            </a:pPr>
            <a:endParaRPr lang="en-US" sz="2400" b="1" dirty="0">
              <a:ln w="0"/>
              <a:effectLst>
                <a:outerShdw blurRad="38100" dist="19050" dir="2700000" algn="tl" rotWithShape="0">
                  <a:schemeClr val="dk1">
                    <a:alpha val="40000"/>
                  </a:schemeClr>
                </a:outerShdw>
              </a:effectLst>
            </a:endParaRPr>
          </a:p>
          <a:p>
            <a:pPr marL="285750" indent="-285750" algn="just">
              <a:buFont typeface="Arial" panose="020B0604020202020204" pitchFamily="34" charset="0"/>
              <a:buChar char="•"/>
            </a:pPr>
            <a:r>
              <a:rPr lang="en-US" sz="2400" b="1" i="0" dirty="0">
                <a:ln w="0"/>
                <a:effectLst>
                  <a:outerShdw blurRad="38100" dist="19050" dir="2700000" algn="tl" rotWithShape="0">
                    <a:schemeClr val="dk1">
                      <a:alpha val="40000"/>
                    </a:schemeClr>
                  </a:outerShdw>
                </a:effectLst>
              </a:rPr>
              <a:t>To estimate social distance violations between people, we used an approximation of physical distance.</a:t>
            </a:r>
            <a:endParaRPr lang="en-IN" sz="2400" b="1"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026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5">
            <a:extLst>
              <a:ext uri="{FF2B5EF4-FFF2-40B4-BE49-F238E27FC236}">
                <a16:creationId xmlns:a16="http://schemas.microsoft.com/office/drawing/2014/main" id="{DD30107B-3101-47C1-9DA7-BCA43C7FE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54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51AE535-C9BF-4CF1-97C5-686098B72F40}"/>
              </a:ext>
            </a:extLst>
          </p:cNvPr>
          <p:cNvGraphicFramePr/>
          <p:nvPr>
            <p:extLst>
              <p:ext uri="{D42A27DB-BD31-4B8C-83A1-F6EECF244321}">
                <p14:modId xmlns:p14="http://schemas.microsoft.com/office/powerpoint/2010/main" val="1293126480"/>
              </p:ext>
            </p:extLst>
          </p:nvPr>
        </p:nvGraphicFramePr>
        <p:xfrm>
          <a:off x="553674" y="268448"/>
          <a:ext cx="11090246" cy="6306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3353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8EC025-838D-4B7A-AAD0-F2AC03A5C4CA}"/>
              </a:ext>
            </a:extLst>
          </p:cNvPr>
          <p:cNvSpPr txBox="1"/>
          <p:nvPr/>
        </p:nvSpPr>
        <p:spPr>
          <a:xfrm>
            <a:off x="0" y="2353111"/>
            <a:ext cx="12191999" cy="1754326"/>
          </a:xfrm>
          <a:prstGeom prst="rect">
            <a:avLst/>
          </a:prstGeom>
          <a:noFill/>
        </p:spPr>
        <p:txBody>
          <a:bodyPr wrap="square" rtlCol="0">
            <a:spAutoFit/>
          </a:bodyPr>
          <a:lstStyle/>
          <a:p>
            <a:pPr algn="ctr"/>
            <a:r>
              <a:rPr lang="en-US" sz="5400" b="1" dirty="0">
                <a:ln w="13462">
                  <a:solidFill>
                    <a:schemeClr val="bg1"/>
                  </a:solidFill>
                  <a:prstDash val="solid"/>
                </a:ln>
                <a:solidFill>
                  <a:schemeClr val="tx1">
                    <a:lumMod val="85000"/>
                    <a:lumOff val="15000"/>
                  </a:schemeClr>
                </a:solidFill>
                <a:effectLst>
                  <a:glow rad="63500">
                    <a:schemeClr val="accent3">
                      <a:satMod val="175000"/>
                      <a:alpha val="40000"/>
                    </a:schemeClr>
                  </a:glow>
                  <a:outerShdw blurRad="38100" dist="38100" dir="2700000" algn="tl">
                    <a:srgbClr val="000000">
                      <a:alpha val="43137"/>
                    </a:srgbClr>
                  </a:outerShdw>
                </a:effectLst>
              </a:rPr>
              <a:t>OBJECT DETECTION </a:t>
            </a:r>
          </a:p>
          <a:p>
            <a:pPr algn="ctr"/>
            <a:r>
              <a:rPr lang="en-US" sz="5400" b="1" dirty="0">
                <a:ln w="13462">
                  <a:solidFill>
                    <a:schemeClr val="bg1"/>
                  </a:solidFill>
                  <a:prstDash val="solid"/>
                </a:ln>
                <a:solidFill>
                  <a:schemeClr val="tx1">
                    <a:lumMod val="85000"/>
                    <a:lumOff val="15000"/>
                  </a:schemeClr>
                </a:solidFill>
                <a:effectLst>
                  <a:glow rad="63500">
                    <a:schemeClr val="accent3">
                      <a:satMod val="175000"/>
                      <a:alpha val="40000"/>
                    </a:schemeClr>
                  </a:glow>
                  <a:outerShdw blurRad="38100" dist="38100" dir="2700000" algn="tl">
                    <a:srgbClr val="000000">
                      <a:alpha val="43137"/>
                    </a:srgbClr>
                  </a:outerShdw>
                </a:effectLst>
              </a:rPr>
              <a:t>ALGORITHM</a:t>
            </a:r>
            <a:endParaRPr lang="en-IN" sz="5400" b="1" dirty="0">
              <a:ln w="13462">
                <a:solidFill>
                  <a:schemeClr val="bg1"/>
                </a:solidFill>
                <a:prstDash val="solid"/>
              </a:ln>
              <a:solidFill>
                <a:schemeClr val="tx1">
                  <a:lumMod val="85000"/>
                  <a:lumOff val="15000"/>
                </a:schemeClr>
              </a:solidFill>
              <a:effectLst>
                <a:glow rad="63500">
                  <a:schemeClr val="accent3">
                    <a:satMod val="175000"/>
                    <a:alpha val="4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755372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C1C140-DF9C-443C-A654-38101666CF55}"/>
              </a:ext>
            </a:extLst>
          </p:cNvPr>
          <p:cNvSpPr txBox="1"/>
          <p:nvPr/>
        </p:nvSpPr>
        <p:spPr>
          <a:xfrm>
            <a:off x="0" y="-96477"/>
            <a:ext cx="12192000" cy="1446550"/>
          </a:xfrm>
          <a:prstGeom prst="rect">
            <a:avLst/>
          </a:prstGeom>
          <a:noFill/>
        </p:spPr>
        <p:txBody>
          <a:bodyPr wrap="square" rtlCol="0">
            <a:spAutoFit/>
          </a:bodyPr>
          <a:lstStyle/>
          <a:p>
            <a:pPr algn="ctr"/>
            <a:r>
              <a:rPr lang="en-US" sz="8800" b="1" u="sng" dirty="0">
                <a:ln w="9525">
                  <a:solidFill>
                    <a:schemeClr val="bg1"/>
                  </a:solidFill>
                  <a:prstDash val="solid"/>
                </a:ln>
                <a:effectLst>
                  <a:outerShdw blurRad="12700" dist="38100" dir="2700000" algn="tl" rotWithShape="0">
                    <a:schemeClr val="bg1">
                      <a:lumMod val="50000"/>
                    </a:schemeClr>
                  </a:outerShdw>
                </a:effectLst>
                <a:latin typeface="Algerian" panose="04020705040A02060702" pitchFamily="82" charset="0"/>
              </a:rPr>
              <a:t>YOLO</a:t>
            </a:r>
            <a:endParaRPr lang="en-IN" sz="8800" b="1" u="sng" dirty="0">
              <a:ln w="9525">
                <a:solidFill>
                  <a:schemeClr val="bg1"/>
                </a:solidFill>
                <a:prstDash val="solid"/>
              </a:ln>
              <a:effectLst>
                <a:outerShdw blurRad="12700" dist="38100" dir="2700000" algn="tl" rotWithShape="0">
                  <a:schemeClr val="bg1">
                    <a:lumMod val="50000"/>
                  </a:schemeClr>
                </a:outerShdw>
              </a:effectLst>
              <a:latin typeface="Algerian" panose="04020705040A02060702" pitchFamily="82" charset="0"/>
            </a:endParaRPr>
          </a:p>
        </p:txBody>
      </p:sp>
      <p:pic>
        <p:nvPicPr>
          <p:cNvPr id="8" name="Picture 7">
            <a:extLst>
              <a:ext uri="{FF2B5EF4-FFF2-40B4-BE49-F238E27FC236}">
                <a16:creationId xmlns:a16="http://schemas.microsoft.com/office/drawing/2014/main" id="{C8505F45-CD12-4BCC-B6AF-EF1FABD40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7641" y="1470334"/>
            <a:ext cx="7288978" cy="5182136"/>
          </a:xfrm>
          <a:prstGeom prst="rect">
            <a:avLst/>
          </a:prstGeom>
        </p:spPr>
      </p:pic>
    </p:spTree>
    <p:extLst>
      <p:ext uri="{BB962C8B-B14F-4D97-AF65-F5344CB8AC3E}">
        <p14:creationId xmlns:p14="http://schemas.microsoft.com/office/powerpoint/2010/main" val="3736215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B5B8F2-878D-45E5-822A-1308BB9733BE}"/>
              </a:ext>
            </a:extLst>
          </p:cNvPr>
          <p:cNvSpPr txBox="1"/>
          <p:nvPr/>
        </p:nvSpPr>
        <p:spPr>
          <a:xfrm>
            <a:off x="0" y="272639"/>
            <a:ext cx="12191999" cy="1015663"/>
          </a:xfrm>
          <a:prstGeom prst="rect">
            <a:avLst/>
          </a:prstGeom>
          <a:noFill/>
        </p:spPr>
        <p:txBody>
          <a:bodyPr wrap="square" rtlCol="0">
            <a:spAutoFit/>
          </a:bodyPr>
          <a:lstStyle/>
          <a:p>
            <a:pPr algn="ctr"/>
            <a:r>
              <a:rPr lang="en-IN" sz="6000" b="1" i="0" dirty="0">
                <a:ln w="9525">
                  <a:solidFill>
                    <a:schemeClr val="bg1"/>
                  </a:solidFill>
                  <a:prstDash val="solid"/>
                </a:ln>
                <a:effectLst>
                  <a:glow rad="63500">
                    <a:schemeClr val="accent2">
                      <a:satMod val="175000"/>
                      <a:alpha val="40000"/>
                    </a:schemeClr>
                  </a:glow>
                  <a:outerShdw blurRad="12700" dist="38100" dir="2700000" algn="tl" rotWithShape="0">
                    <a:schemeClr val="bg1">
                      <a:lumMod val="50000"/>
                    </a:schemeClr>
                  </a:outerShdw>
                </a:effectLst>
                <a:latin typeface="NexusSerif"/>
              </a:rPr>
              <a:t>Steps in </a:t>
            </a:r>
            <a:r>
              <a:rPr lang="en-IN" sz="6000" b="1" dirty="0">
                <a:ln w="9525">
                  <a:solidFill>
                    <a:schemeClr val="bg1"/>
                  </a:solidFill>
                  <a:prstDash val="solid"/>
                </a:ln>
                <a:effectLst>
                  <a:glow rad="63500">
                    <a:schemeClr val="accent2">
                      <a:satMod val="175000"/>
                      <a:alpha val="40000"/>
                    </a:schemeClr>
                  </a:glow>
                  <a:outerShdw blurRad="12700" dist="38100" dir="2700000" algn="tl" rotWithShape="0">
                    <a:schemeClr val="bg1">
                      <a:lumMod val="50000"/>
                    </a:schemeClr>
                  </a:outerShdw>
                </a:effectLst>
                <a:latin typeface="NexusSerif"/>
              </a:rPr>
              <a:t>Y</a:t>
            </a:r>
            <a:r>
              <a:rPr lang="en-IN" sz="6000" b="1" i="0" dirty="0">
                <a:ln w="9525">
                  <a:solidFill>
                    <a:schemeClr val="bg1"/>
                  </a:solidFill>
                  <a:prstDash val="solid"/>
                </a:ln>
                <a:effectLst>
                  <a:glow rad="63500">
                    <a:schemeClr val="accent2">
                      <a:satMod val="175000"/>
                      <a:alpha val="40000"/>
                    </a:schemeClr>
                  </a:glow>
                  <a:outerShdw blurRad="12700" dist="38100" dir="2700000" algn="tl" rotWithShape="0">
                    <a:schemeClr val="bg1">
                      <a:lumMod val="50000"/>
                    </a:schemeClr>
                  </a:outerShdw>
                </a:effectLst>
                <a:latin typeface="NexusSerif"/>
              </a:rPr>
              <a:t>OLO</a:t>
            </a:r>
          </a:p>
        </p:txBody>
      </p:sp>
      <p:sp>
        <p:nvSpPr>
          <p:cNvPr id="3" name="TextBox 2">
            <a:extLst>
              <a:ext uri="{FF2B5EF4-FFF2-40B4-BE49-F238E27FC236}">
                <a16:creationId xmlns:a16="http://schemas.microsoft.com/office/drawing/2014/main" id="{190932FE-EFDF-492E-ABBA-CB91FEC7D110}"/>
              </a:ext>
            </a:extLst>
          </p:cNvPr>
          <p:cNvSpPr txBox="1"/>
          <p:nvPr/>
        </p:nvSpPr>
        <p:spPr>
          <a:xfrm>
            <a:off x="0" y="1543575"/>
            <a:ext cx="12191999"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t>Each image is split into s*s grid cells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Works with only one grid at a time</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1 grid cell can detect one object only</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Limited no of bounding boxes in each grid cell</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Object is detected in that grid cell only where its </a:t>
            </a:r>
            <a:r>
              <a:rPr lang="en-US" sz="3200" dirty="0" err="1"/>
              <a:t>centre</a:t>
            </a:r>
            <a:r>
              <a:rPr lang="en-US" sz="3200" dirty="0"/>
              <a:t> falls</a:t>
            </a:r>
            <a:endParaRPr lang="en-IN" sz="3200" dirty="0"/>
          </a:p>
        </p:txBody>
      </p:sp>
    </p:spTree>
    <p:extLst>
      <p:ext uri="{BB962C8B-B14F-4D97-AF65-F5344CB8AC3E}">
        <p14:creationId xmlns:p14="http://schemas.microsoft.com/office/powerpoint/2010/main" val="29426011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1_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ppt/theme/theme3.xml><?xml version="1.0" encoding="utf-8"?>
<a:theme xmlns:a="http://schemas.openxmlformats.org/drawingml/2006/main" name="2_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
  <TotalTime>248</TotalTime>
  <Words>1001</Words>
  <Application>Microsoft Office PowerPoint</Application>
  <PresentationFormat>Widescreen</PresentationFormat>
  <Paragraphs>132</Paragraphs>
  <Slides>24</Slides>
  <Notes>0</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24</vt:i4>
      </vt:variant>
    </vt:vector>
  </HeadingPairs>
  <TitlesOfParts>
    <vt:vector size="37" baseType="lpstr">
      <vt:lpstr>Algerian</vt:lpstr>
      <vt:lpstr>Arial</vt:lpstr>
      <vt:lpstr>Arial Black</vt:lpstr>
      <vt:lpstr>Bookman Old Style</vt:lpstr>
      <vt:lpstr>High Tower Text</vt:lpstr>
      <vt:lpstr>NexusSerif</vt:lpstr>
      <vt:lpstr>proxima-nova</vt:lpstr>
      <vt:lpstr>Rockwell</vt:lpstr>
      <vt:lpstr>Times New Roman</vt:lpstr>
      <vt:lpstr>Wingdings</vt:lpstr>
      <vt:lpstr>Damask</vt:lpstr>
      <vt:lpstr>1_Damask</vt:lpstr>
      <vt:lpstr>2_Damask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tracking with OpenCV </vt:lpstr>
      <vt:lpstr>The centroid tracking algorithm </vt:lpstr>
      <vt:lpstr>PowerPoint Presentation</vt:lpstr>
      <vt:lpstr>PowerPoint Presentation</vt:lpstr>
      <vt:lpstr>PowerPoint Presentation</vt:lpstr>
      <vt:lpstr>PowerPoint Presentation</vt:lpstr>
      <vt:lpstr>Here is an illustration how violations are being counted using transfer learning  </vt:lpstr>
      <vt:lpstr>HERE IS A SHORT ILLUTRATION OF THE PROGRAM 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Presentation of Course Completion Project </dc:title>
  <dc:creator>Soumik Dhar</dc:creator>
  <cp:lastModifiedBy>Soumik</cp:lastModifiedBy>
  <cp:revision>28</cp:revision>
  <dcterms:created xsi:type="dcterms:W3CDTF">2021-04-15T08:51:57Z</dcterms:created>
  <dcterms:modified xsi:type="dcterms:W3CDTF">2021-04-30T17:15:03Z</dcterms:modified>
</cp:coreProperties>
</file>